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tags/tag26.xml" ContentType="application/vnd.openxmlformats-officedocument.presentationml.tags+xml"/>
  <Override PartName="/ppt/notesSlides/notesSlide10.xml" ContentType="application/vnd.openxmlformats-officedocument.presentationml.notesSlide+xml"/>
  <Override PartName="/ppt/tags/tag27.xml" ContentType="application/vnd.openxmlformats-officedocument.presentationml.tags+xml"/>
  <Override PartName="/ppt/notesSlides/notesSlide11.xml" ContentType="application/vnd.openxmlformats-officedocument.presentationml.notesSlide+xml"/>
  <Override PartName="/ppt/tags/tag28.xml" ContentType="application/vnd.openxmlformats-officedocument.presentationml.tags+xml"/>
  <Override PartName="/ppt/notesSlides/notesSlide12.xml" ContentType="application/vnd.openxmlformats-officedocument.presentationml.notesSlide+xml"/>
  <Override PartName="/ppt/tags/tag29.xml" ContentType="application/vnd.openxmlformats-officedocument.presentationml.tags+xml"/>
  <Override PartName="/ppt/notesSlides/notesSlide13.xml" ContentType="application/vnd.openxmlformats-officedocument.presentationml.notesSlide+xml"/>
  <Override PartName="/ppt/tags/tag30.xml" ContentType="application/vnd.openxmlformats-officedocument.presentationml.tags+xml"/>
  <Override PartName="/ppt/notesSlides/notesSlide14.xml" ContentType="application/vnd.openxmlformats-officedocument.presentationml.notesSlide+xml"/>
  <Override PartName="/ppt/tags/tag31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300" r:id="rId3"/>
    <p:sldId id="259" r:id="rId4"/>
    <p:sldId id="261" r:id="rId5"/>
    <p:sldId id="283" r:id="rId6"/>
    <p:sldId id="286" r:id="rId7"/>
    <p:sldId id="285" r:id="rId8"/>
    <p:sldId id="287" r:id="rId9"/>
    <p:sldId id="289" r:id="rId10"/>
    <p:sldId id="284" r:id="rId11"/>
    <p:sldId id="293" r:id="rId12"/>
    <p:sldId id="298" r:id="rId13"/>
    <p:sldId id="301" r:id="rId14"/>
    <p:sldId id="302" r:id="rId15"/>
    <p:sldId id="303" r:id="rId16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BF"/>
    <a:srgbClr val="1B4266"/>
    <a:srgbClr val="88BFE1"/>
    <a:srgbClr val="66ADD9"/>
    <a:srgbClr val="248BC7"/>
    <a:srgbClr val="85BEE0"/>
    <a:srgbClr val="409ACE"/>
    <a:srgbClr val="4B64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9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89BF8-B0B5-4050-A895-C479AC42DE0B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29C88-DAD8-4BEA-B0E5-6D9560B505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29C88-DAD8-4BEA-B0E5-6D9560B505B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29C88-DAD8-4BEA-B0E5-6D9560B505B0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29C88-DAD8-4BEA-B0E5-6D9560B505B0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29C88-DAD8-4BEA-B0E5-6D9560B505B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29C88-DAD8-4BEA-B0E5-6D9560B505B0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29C88-DAD8-4BEA-B0E5-6D9560B505B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29C88-DAD8-4BEA-B0E5-6D9560B505B0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29C88-DAD8-4BEA-B0E5-6D9560B505B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29C88-DAD8-4BEA-B0E5-6D9560B505B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29C88-DAD8-4BEA-B0E5-6D9560B505B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29C88-DAD8-4BEA-B0E5-6D9560B505B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29C88-DAD8-4BEA-B0E5-6D9560B505B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29C88-DAD8-4BEA-B0E5-6D9560B505B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29C88-DAD8-4BEA-B0E5-6D9560B505B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18.png"/><Relationship Id="rId11" Type="http://schemas.openxmlformats.org/officeDocument/2006/relationships/image" Target="../media/image15.png"/><Relationship Id="rId5" Type="http://schemas.openxmlformats.org/officeDocument/2006/relationships/image" Target="../media/image17.png"/><Relationship Id="rId10" Type="http://schemas.openxmlformats.org/officeDocument/2006/relationships/image" Target="../media/image1.pn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tags" Target="../tags/tag31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emf"/><Relationship Id="rId3" Type="http://schemas.openxmlformats.org/officeDocument/2006/relationships/tags" Target="../tags/tag7.xml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8.emf"/><Relationship Id="rId2" Type="http://schemas.openxmlformats.org/officeDocument/2006/relationships/tags" Target="../tags/tag6.xml"/><Relationship Id="rId16" Type="http://schemas.openxmlformats.org/officeDocument/2006/relationships/image" Target="../media/image11.emf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7.emf"/><Relationship Id="rId5" Type="http://schemas.openxmlformats.org/officeDocument/2006/relationships/tags" Target="../tags/tag9.xml"/><Relationship Id="rId15" Type="http://schemas.openxmlformats.org/officeDocument/2006/relationships/image" Target="../media/image10.emf"/><Relationship Id="rId10" Type="http://schemas.openxmlformats.org/officeDocument/2006/relationships/image" Target="../media/image6.emf"/><Relationship Id="rId4" Type="http://schemas.openxmlformats.org/officeDocument/2006/relationships/tags" Target="../tags/tag8.xml"/><Relationship Id="rId9" Type="http://schemas.openxmlformats.org/officeDocument/2006/relationships/image" Target="../media/image5.svg"/><Relationship Id="rId1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image" Target="../media/image5.sv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image" Target="../media/image4.png"/><Relationship Id="rId2" Type="http://schemas.openxmlformats.org/officeDocument/2006/relationships/tags" Target="../tags/tag11.xml"/><Relationship Id="rId16" Type="http://schemas.openxmlformats.org/officeDocument/2006/relationships/image" Target="../media/image1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notesSlide" Target="../notesSlides/notesSlide6.xml"/><Relationship Id="rId10" Type="http://schemas.openxmlformats.org/officeDocument/2006/relationships/tags" Target="../tags/tag19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62"/>
          <p:cNvSpPr txBox="1">
            <a:spLocks noChangeArrowheads="1"/>
          </p:cNvSpPr>
          <p:nvPr/>
        </p:nvSpPr>
        <p:spPr bwMode="auto">
          <a:xfrm>
            <a:off x="1782763" y="2778443"/>
            <a:ext cx="914654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400" b="1" dirty="0">
                <a:solidFill>
                  <a:srgbClr val="0078BF"/>
                </a:solidFill>
                <a:latin typeface="微软雅黑" panose="020B0503020204020204" pitchFamily="34" charset="-122"/>
              </a:rPr>
              <a:t>"与党同心，与党同行"网页设计大赛</a:t>
            </a:r>
          </a:p>
        </p:txBody>
      </p:sp>
      <p:sp>
        <p:nvSpPr>
          <p:cNvPr id="16" name="椭圆 15"/>
          <p:cNvSpPr/>
          <p:nvPr/>
        </p:nvSpPr>
        <p:spPr bwMode="auto">
          <a:xfrm>
            <a:off x="2095500" y="3898900"/>
            <a:ext cx="315913" cy="317500"/>
          </a:xfrm>
          <a:prstGeom prst="ellipse">
            <a:avLst/>
          </a:pr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9" name="椭圆 18"/>
          <p:cNvSpPr/>
          <p:nvPr/>
        </p:nvSpPr>
        <p:spPr bwMode="auto">
          <a:xfrm>
            <a:off x="5457508" y="3919855"/>
            <a:ext cx="315912" cy="317500"/>
          </a:xfrm>
          <a:prstGeom prst="ellipse">
            <a:avLst/>
          </a:pr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1" name="文本框 1027"/>
          <p:cNvSpPr txBox="1">
            <a:spLocks noChangeArrowheads="1"/>
          </p:cNvSpPr>
          <p:nvPr/>
        </p:nvSpPr>
        <p:spPr bwMode="auto">
          <a:xfrm>
            <a:off x="2411413" y="3873183"/>
            <a:ext cx="17427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</a:rPr>
              <a:t>队伍编号：</a:t>
            </a:r>
            <a:r>
              <a:rPr lang="en-US" altLang="zh-CN" sz="1800" dirty="0">
                <a:latin typeface="微软雅黑" panose="020B0503020204020204" pitchFamily="34" charset="-122"/>
              </a:rPr>
              <a:t>201</a:t>
            </a:r>
          </a:p>
        </p:txBody>
      </p:sp>
      <p:sp>
        <p:nvSpPr>
          <p:cNvPr id="22" name="文本框 112"/>
          <p:cNvSpPr txBox="1">
            <a:spLocks noChangeArrowheads="1"/>
          </p:cNvSpPr>
          <p:nvPr/>
        </p:nvSpPr>
        <p:spPr bwMode="auto">
          <a:xfrm>
            <a:off x="5773420" y="3873183"/>
            <a:ext cx="306197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1800" dirty="0">
                <a:latin typeface="微软雅黑" panose="020B0503020204020204" pitchFamily="34" charset="-122"/>
              </a:rPr>
              <a:t>队员：邵一宸</a:t>
            </a:r>
            <a:r>
              <a:rPr lang="en-US" altLang="zh-CN" sz="1800" dirty="0">
                <a:latin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</a:rPr>
              <a:t>许万亿</a:t>
            </a:r>
            <a:r>
              <a:rPr lang="en-US" altLang="zh-CN" sz="1800" dirty="0">
                <a:latin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</a:rPr>
              <a:t>江佳敏</a:t>
            </a:r>
          </a:p>
        </p:txBody>
      </p:sp>
      <p:sp>
        <p:nvSpPr>
          <p:cNvPr id="24" name="矩形 23"/>
          <p:cNvSpPr/>
          <p:nvPr/>
        </p:nvSpPr>
        <p:spPr>
          <a:xfrm>
            <a:off x="1466850" y="2439988"/>
            <a:ext cx="9677400" cy="2114550"/>
          </a:xfrm>
          <a:prstGeom prst="rect">
            <a:avLst/>
          </a:prstGeom>
          <a:noFill/>
          <a:ln w="25400">
            <a:solidFill>
              <a:srgbClr val="00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5" name="矩形 24"/>
          <p:cNvSpPr/>
          <p:nvPr/>
        </p:nvSpPr>
        <p:spPr>
          <a:xfrm>
            <a:off x="10906125" y="4237038"/>
            <a:ext cx="476250" cy="476250"/>
          </a:xfrm>
          <a:prstGeom prst="rect">
            <a:avLst/>
          </a:pr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6" name="矩形 25"/>
          <p:cNvSpPr/>
          <p:nvPr/>
        </p:nvSpPr>
        <p:spPr>
          <a:xfrm>
            <a:off x="10637838" y="4008438"/>
            <a:ext cx="474662" cy="474662"/>
          </a:xfrm>
          <a:prstGeom prst="rect">
            <a:avLst/>
          </a:prstGeom>
          <a:solidFill>
            <a:srgbClr val="0078B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7" name="矩形 26"/>
          <p:cNvSpPr/>
          <p:nvPr/>
        </p:nvSpPr>
        <p:spPr>
          <a:xfrm>
            <a:off x="1308100" y="2233613"/>
            <a:ext cx="474663" cy="474662"/>
          </a:xfrm>
          <a:prstGeom prst="rect">
            <a:avLst/>
          </a:pr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8" name="矩形 27"/>
          <p:cNvSpPr/>
          <p:nvPr/>
        </p:nvSpPr>
        <p:spPr>
          <a:xfrm>
            <a:off x="1460500" y="2386013"/>
            <a:ext cx="474663" cy="474662"/>
          </a:xfrm>
          <a:prstGeom prst="rect">
            <a:avLst/>
          </a:prstGeom>
          <a:solidFill>
            <a:srgbClr val="0078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2" name="图片 1" descr="资源 1"/>
          <p:cNvPicPr>
            <a:picLocks noChangeAspect="1"/>
          </p:cNvPicPr>
          <p:nvPr/>
        </p:nvPicPr>
        <p:blipFill>
          <a:blip r:embed="rId4"/>
          <a:srcRect r="43992"/>
          <a:stretch>
            <a:fillRect/>
          </a:stretch>
        </p:blipFill>
        <p:spPr>
          <a:xfrm>
            <a:off x="701040" y="429895"/>
            <a:ext cx="2954020" cy="9366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bldLvl="0" animBg="1"/>
      <p:bldP spid="19" grpId="0" bldLvl="0" animBg="1"/>
      <p:bldP spid="21" grpId="0"/>
      <p:bldP spid="22" grpId="0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22"/>
          <p:cNvSpPr txBox="1">
            <a:spLocks noChangeArrowheads="1"/>
          </p:cNvSpPr>
          <p:nvPr/>
        </p:nvSpPr>
        <p:spPr bwMode="auto">
          <a:xfrm>
            <a:off x="868363" y="25400"/>
            <a:ext cx="4541837" cy="662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0078BF"/>
                </a:solidFill>
                <a:latin typeface="微软雅黑" panose="020B0503020204020204" pitchFamily="34" charset="-122"/>
              </a:rPr>
              <a:t>项目技术栈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0" y="810419"/>
            <a:ext cx="11176000" cy="0"/>
          </a:xfrm>
          <a:prstGeom prst="line">
            <a:avLst/>
          </a:prstGeom>
          <a:noFill/>
          <a:ln w="25400" cap="flat" cmpd="sng" algn="ctr">
            <a:gradFill>
              <a:gsLst>
                <a:gs pos="0">
                  <a:srgbClr val="0078B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37" name="矩形 36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0078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1" name="组合 18"/>
          <p:cNvGrpSpPr/>
          <p:nvPr/>
        </p:nvGrpSpPr>
        <p:grpSpPr bwMode="auto">
          <a:xfrm>
            <a:off x="228600" y="126365"/>
            <a:ext cx="640080" cy="638175"/>
            <a:chOff x="1131485" y="2234042"/>
            <a:chExt cx="1607262" cy="1607262"/>
          </a:xfrm>
        </p:grpSpPr>
        <p:sp>
          <p:nvSpPr>
            <p:cNvPr id="32" name="椭圆 31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0078BF"/>
            </a:solidFill>
            <a:ln w="19050" cap="flat" cmpd="sng" algn="ctr">
              <a:solidFill>
                <a:srgbClr val="0078B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ysClr val="window" lastClr="F5F5F5"/>
            </a:solidFill>
            <a:ln w="19050" cap="flat" cmpd="sng" algn="ctr">
              <a:solidFill>
                <a:srgbClr val="0078B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834515" y="3140075"/>
            <a:ext cx="2294255" cy="42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59595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Vue</a:t>
            </a: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4868863" y="3152458"/>
            <a:ext cx="2282825" cy="42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Maven</a:t>
            </a: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7979093" y="3139758"/>
            <a:ext cx="2284412" cy="42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59595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Scrapy</a:t>
            </a: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1898968" y="5602288"/>
            <a:ext cx="2284412" cy="42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Node.js</a:t>
            </a:r>
            <a:endParaRPr lang="zh-CN" altLang="en-US" sz="1800">
              <a:solidFill>
                <a:srgbClr val="595959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4874578" y="5605463"/>
            <a:ext cx="2282825" cy="42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59595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Express</a:t>
            </a:r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7979093" y="5559108"/>
            <a:ext cx="2284412" cy="42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59595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Spring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1843088" y="3695700"/>
            <a:ext cx="2284412" cy="0"/>
          </a:xfrm>
          <a:prstGeom prst="line">
            <a:avLst/>
          </a:prstGeom>
          <a:ln>
            <a:solidFill>
              <a:srgbClr val="4B64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4868863" y="3695700"/>
            <a:ext cx="2282825" cy="0"/>
          </a:xfrm>
          <a:prstGeom prst="line">
            <a:avLst/>
          </a:prstGeom>
          <a:ln>
            <a:solidFill>
              <a:srgbClr val="4B64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980363" y="3695700"/>
            <a:ext cx="2282825" cy="0"/>
          </a:xfrm>
          <a:prstGeom prst="line">
            <a:avLst/>
          </a:prstGeom>
          <a:ln>
            <a:solidFill>
              <a:srgbClr val="4B64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18"/>
          <p:cNvSpPr/>
          <p:nvPr/>
        </p:nvSpPr>
        <p:spPr>
          <a:xfrm>
            <a:off x="0" y="2736850"/>
            <a:ext cx="844550" cy="1689100"/>
          </a:xfrm>
          <a:custGeom>
            <a:avLst/>
            <a:gdLst>
              <a:gd name="connsiteX0" fmla="*/ 0 w 844443"/>
              <a:gd name="connsiteY0" fmla="*/ 0 h 1688886"/>
              <a:gd name="connsiteX1" fmla="*/ 844443 w 844443"/>
              <a:gd name="connsiteY1" fmla="*/ 844443 h 1688886"/>
              <a:gd name="connsiteX2" fmla="*/ 0 w 844443"/>
              <a:gd name="connsiteY2" fmla="*/ 1688886 h 168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4443" h="1688886">
                <a:moveTo>
                  <a:pt x="0" y="0"/>
                </a:moveTo>
                <a:cubicBezTo>
                  <a:pt x="466373" y="0"/>
                  <a:pt x="844443" y="378070"/>
                  <a:pt x="844443" y="844443"/>
                </a:cubicBezTo>
                <a:cubicBezTo>
                  <a:pt x="844443" y="1310816"/>
                  <a:pt x="466373" y="1688886"/>
                  <a:pt x="0" y="1688886"/>
                </a:cubicBezTo>
                <a:close/>
              </a:path>
            </a:pathLst>
          </a:cu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cs typeface="+mn-ea"/>
              <a:sym typeface="+mn-lt"/>
            </a:endParaRPr>
          </a:p>
        </p:txBody>
      </p:sp>
      <p:sp>
        <p:nvSpPr>
          <p:cNvPr id="20" name="任意多边形 19"/>
          <p:cNvSpPr/>
          <p:nvPr/>
        </p:nvSpPr>
        <p:spPr>
          <a:xfrm flipH="1">
            <a:off x="11345863" y="2736850"/>
            <a:ext cx="844550" cy="1689100"/>
          </a:xfrm>
          <a:custGeom>
            <a:avLst/>
            <a:gdLst>
              <a:gd name="connsiteX0" fmla="*/ 0 w 844443"/>
              <a:gd name="connsiteY0" fmla="*/ 0 h 1688886"/>
              <a:gd name="connsiteX1" fmla="*/ 844443 w 844443"/>
              <a:gd name="connsiteY1" fmla="*/ 844443 h 1688886"/>
              <a:gd name="connsiteX2" fmla="*/ 0 w 844443"/>
              <a:gd name="connsiteY2" fmla="*/ 1688886 h 168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4443" h="1688886">
                <a:moveTo>
                  <a:pt x="0" y="0"/>
                </a:moveTo>
                <a:cubicBezTo>
                  <a:pt x="466373" y="0"/>
                  <a:pt x="844443" y="378070"/>
                  <a:pt x="844443" y="844443"/>
                </a:cubicBezTo>
                <a:cubicBezTo>
                  <a:pt x="844443" y="1310816"/>
                  <a:pt x="466373" y="1688886"/>
                  <a:pt x="0" y="1688886"/>
                </a:cubicBezTo>
                <a:close/>
              </a:path>
            </a:pathLst>
          </a:cu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cs typeface="+mn-ea"/>
              <a:sym typeface="+mn-lt"/>
            </a:endParaRPr>
          </a:p>
        </p:txBody>
      </p:sp>
      <p:pic>
        <p:nvPicPr>
          <p:cNvPr id="21" name="图片 20" descr="C:\Users\yy\Desktop\img\vue.jpgvue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25955" y="1343660"/>
            <a:ext cx="2111375" cy="1703705"/>
          </a:xfrm>
          <a:prstGeom prst="rect">
            <a:avLst/>
          </a:prstGeom>
        </p:spPr>
      </p:pic>
      <p:pic>
        <p:nvPicPr>
          <p:cNvPr id="22" name="图片 21" descr="C:\Users\yy\Desktop\img\maven.pngmaven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29785" y="2282190"/>
            <a:ext cx="2773045" cy="725805"/>
          </a:xfrm>
          <a:prstGeom prst="rect">
            <a:avLst/>
          </a:prstGeom>
        </p:spPr>
      </p:pic>
      <p:pic>
        <p:nvPicPr>
          <p:cNvPr id="23" name="图片 22" descr="C:\Users\yy\Desktop\img\scrapylogo.pngscrapylogo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714615" y="2244090"/>
            <a:ext cx="2815590" cy="763905"/>
          </a:xfrm>
          <a:prstGeom prst="rect">
            <a:avLst/>
          </a:prstGeom>
        </p:spPr>
      </p:pic>
      <p:pic>
        <p:nvPicPr>
          <p:cNvPr id="24" name="图片 23" descr="C:\Users\yy\Desktop\img\nodejs.jpgnodejs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048510" y="3852545"/>
            <a:ext cx="2134870" cy="1460500"/>
          </a:xfrm>
          <a:prstGeom prst="rect">
            <a:avLst/>
          </a:prstGeom>
        </p:spPr>
      </p:pic>
      <p:pic>
        <p:nvPicPr>
          <p:cNvPr id="25" name="图片 24" descr="C:\Users\yy\Desktop\img\Express.pngExpress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625340" y="4159250"/>
            <a:ext cx="2767965" cy="1094740"/>
          </a:xfrm>
          <a:prstGeom prst="rect">
            <a:avLst/>
          </a:prstGeom>
        </p:spPr>
      </p:pic>
      <p:pic>
        <p:nvPicPr>
          <p:cNvPr id="26" name="图片 25" descr="C:\Users\yy\Desktop\img\spring-logo-9146a4d3298760c2e7e49595184e1975.jpgspring-logo-9146a4d3298760c2e7e49595184e197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718425" y="4305935"/>
            <a:ext cx="3011805" cy="761365"/>
          </a:xfrm>
          <a:prstGeom prst="rect">
            <a:avLst/>
          </a:prstGeom>
        </p:spPr>
      </p:pic>
      <p:pic>
        <p:nvPicPr>
          <p:cNvPr id="27" name="图片 26" descr="资源 1"/>
          <p:cNvPicPr>
            <a:picLocks noChangeAspect="1"/>
          </p:cNvPicPr>
          <p:nvPr/>
        </p:nvPicPr>
        <p:blipFill>
          <a:blip r:embed="rId10"/>
          <a:srcRect r="43523"/>
          <a:stretch>
            <a:fillRect/>
          </a:stretch>
        </p:blipFill>
        <p:spPr>
          <a:xfrm>
            <a:off x="9747885" y="168910"/>
            <a:ext cx="2141220" cy="673100"/>
          </a:xfrm>
          <a:prstGeom prst="rect">
            <a:avLst/>
          </a:prstGeom>
        </p:spPr>
      </p:pic>
      <p:pic>
        <p:nvPicPr>
          <p:cNvPr id="6" name="图片 5" descr="36424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615" y="245110"/>
            <a:ext cx="401320" cy="4013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 bldLvl="0" animBg="1"/>
      <p:bldP spid="2" grpId="0"/>
      <p:bldP spid="3" grpId="0"/>
      <p:bldP spid="14" grpId="0"/>
      <p:bldP spid="15" grpId="0"/>
      <p:bldP spid="16" grpId="0"/>
      <p:bldP spid="17" grpId="0"/>
      <p:bldP spid="19" grpId="0" bldLvl="0" animBg="1"/>
      <p:bldP spid="20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5715635" y="3062605"/>
            <a:ext cx="570865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0078BF"/>
                </a:solidFill>
                <a:latin typeface="微软雅黑" panose="020B0503020204020204" pitchFamily="34" charset="-122"/>
              </a:rPr>
              <a:t>项目业务模块设计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0" y="2232025"/>
            <a:ext cx="5619750" cy="2582863"/>
            <a:chOff x="0" y="2232025"/>
            <a:chExt cx="5619750" cy="2582863"/>
          </a:xfrm>
        </p:grpSpPr>
        <p:sp>
          <p:nvSpPr>
            <p:cNvPr id="2" name="矩形 1"/>
            <p:cNvSpPr/>
            <p:nvPr/>
          </p:nvSpPr>
          <p:spPr>
            <a:xfrm>
              <a:off x="0" y="2540000"/>
              <a:ext cx="5619750" cy="1965325"/>
            </a:xfrm>
            <a:prstGeom prst="rect">
              <a:avLst/>
            </a:prstGeom>
            <a:solidFill>
              <a:srgbClr val="007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grpSp>
          <p:nvGrpSpPr>
            <p:cNvPr id="5" name="组合 5"/>
            <p:cNvGrpSpPr/>
            <p:nvPr/>
          </p:nvGrpSpPr>
          <p:grpSpPr bwMode="auto">
            <a:xfrm>
              <a:off x="1519238" y="2232025"/>
              <a:ext cx="2581275" cy="2582863"/>
              <a:chOff x="1131485" y="2234042"/>
              <a:chExt cx="1607262" cy="1607262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1131485" y="2234042"/>
                <a:ext cx="1607262" cy="1607262"/>
              </a:xfrm>
              <a:prstGeom prst="ellipse">
                <a:avLst/>
              </a:prstGeom>
              <a:solidFill>
                <a:srgbClr val="0078BF"/>
              </a:solidFill>
              <a:ln w="19050">
                <a:solidFill>
                  <a:srgbClr val="0078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defRPr/>
                </a:pPr>
                <a:endParaRPr lang="zh-CN" altLang="en-US" noProof="1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241206" y="2343696"/>
                <a:ext cx="1387820" cy="138795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78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defRPr/>
                </a:pPr>
                <a:endParaRPr lang="zh-CN" altLang="en-US" noProof="1"/>
              </a:p>
            </p:txBody>
          </p:sp>
        </p:grpSp>
      </p:grpSp>
      <p:pic>
        <p:nvPicPr>
          <p:cNvPr id="44" name="图片 43" descr="41277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845" y="2900680"/>
            <a:ext cx="1243330" cy="1243330"/>
          </a:xfrm>
          <a:prstGeom prst="rect">
            <a:avLst/>
          </a:prstGeom>
        </p:spPr>
      </p:pic>
      <p:pic>
        <p:nvPicPr>
          <p:cNvPr id="9" name="图片 8" descr="资源 1"/>
          <p:cNvPicPr>
            <a:picLocks noChangeAspect="1"/>
          </p:cNvPicPr>
          <p:nvPr/>
        </p:nvPicPr>
        <p:blipFill>
          <a:blip r:embed="rId5"/>
          <a:srcRect r="43739"/>
          <a:stretch>
            <a:fillRect/>
          </a:stretch>
        </p:blipFill>
        <p:spPr>
          <a:xfrm>
            <a:off x="585470" y="443865"/>
            <a:ext cx="2967355" cy="9366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22"/>
          <p:cNvSpPr txBox="1">
            <a:spLocks noChangeArrowheads="1"/>
          </p:cNvSpPr>
          <p:nvPr/>
        </p:nvSpPr>
        <p:spPr bwMode="auto">
          <a:xfrm>
            <a:off x="868363" y="25400"/>
            <a:ext cx="4541837" cy="662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0078BF"/>
                </a:solidFill>
                <a:latin typeface="微软雅黑" panose="020B0503020204020204" pitchFamily="34" charset="-122"/>
              </a:rPr>
              <a:t>项目业务模块设计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0" y="810419"/>
            <a:ext cx="11176000" cy="0"/>
          </a:xfrm>
          <a:prstGeom prst="line">
            <a:avLst/>
          </a:prstGeom>
          <a:noFill/>
          <a:ln w="25400" cap="flat" cmpd="sng" algn="ctr">
            <a:gradFill>
              <a:gsLst>
                <a:gs pos="0">
                  <a:srgbClr val="0078B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37" name="矩形 36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0078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1" name="组合 18"/>
          <p:cNvGrpSpPr/>
          <p:nvPr/>
        </p:nvGrpSpPr>
        <p:grpSpPr bwMode="auto">
          <a:xfrm>
            <a:off x="228600" y="126365"/>
            <a:ext cx="640080" cy="638175"/>
            <a:chOff x="1131485" y="2234042"/>
            <a:chExt cx="1607262" cy="1607262"/>
          </a:xfrm>
        </p:grpSpPr>
        <p:sp>
          <p:nvSpPr>
            <p:cNvPr id="32" name="椭圆 31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0078BF"/>
            </a:solidFill>
            <a:ln w="19050" cap="flat" cmpd="sng" algn="ctr">
              <a:solidFill>
                <a:srgbClr val="0078B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ysClr val="window" lastClr="F5F5F5"/>
            </a:solidFill>
            <a:ln w="19050" cap="flat" cmpd="sng" algn="ctr">
              <a:solidFill>
                <a:srgbClr val="0078B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44" name="图片 43" descr="41277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0" y="309880"/>
            <a:ext cx="271780" cy="27178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68363" y="1532537"/>
            <a:ext cx="3652837" cy="4225064"/>
          </a:xfrm>
          <a:prstGeom prst="rect">
            <a:avLst/>
          </a:pr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1781976" y="1827942"/>
            <a:ext cx="1723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登录与注册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6" name="图片 15" descr="资源 1"/>
          <p:cNvPicPr>
            <a:picLocks noChangeAspect="1"/>
          </p:cNvPicPr>
          <p:nvPr/>
        </p:nvPicPr>
        <p:blipFill>
          <a:blip r:embed="rId5"/>
          <a:srcRect r="43523"/>
          <a:stretch>
            <a:fillRect/>
          </a:stretch>
        </p:blipFill>
        <p:spPr>
          <a:xfrm>
            <a:off x="9747885" y="168910"/>
            <a:ext cx="2141220" cy="673100"/>
          </a:xfrm>
          <a:prstGeom prst="rect">
            <a:avLst/>
          </a:prstGeom>
        </p:spPr>
      </p:pic>
      <p:pic>
        <p:nvPicPr>
          <p:cNvPr id="3" name="图片 2" descr="图形用户界面, 网站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1117972"/>
            <a:ext cx="4474376" cy="2516836"/>
          </a:xfrm>
          <a:prstGeom prst="rect">
            <a:avLst/>
          </a:prstGeom>
        </p:spPr>
      </p:pic>
      <p:pic>
        <p:nvPicPr>
          <p:cNvPr id="5" name="图片 4" descr="图形用户界面, 文本&#10;&#10;中度可信度描述已自动生成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3910770"/>
            <a:ext cx="4474376" cy="251683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4948" y="2585012"/>
            <a:ext cx="32596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1. </a:t>
            </a:r>
            <a:r>
              <a:rPr lang="zh-CN" altLang="en-US" sz="1600" dirty="0">
                <a:solidFill>
                  <a:schemeClr val="bg1"/>
                </a:solidFill>
              </a:rPr>
              <a:t>使用</a:t>
            </a:r>
            <a:r>
              <a:rPr lang="en-US" altLang="zh-CN" sz="1600" dirty="0">
                <a:solidFill>
                  <a:schemeClr val="bg1"/>
                </a:solidFill>
              </a:rPr>
              <a:t>HTML</a:t>
            </a:r>
            <a:r>
              <a:rPr lang="zh-CN" altLang="en-US" sz="1600" dirty="0">
                <a:solidFill>
                  <a:schemeClr val="bg1"/>
                </a:solidFill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</a:rPr>
              <a:t>CSS</a:t>
            </a:r>
            <a:r>
              <a:rPr lang="zh-CN" altLang="en-US" sz="1600" dirty="0">
                <a:solidFill>
                  <a:schemeClr val="bg1"/>
                </a:solidFill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</a:rPr>
              <a:t>Sass</a:t>
            </a:r>
            <a:r>
              <a:rPr lang="zh-CN" altLang="en-US" sz="1600" dirty="0">
                <a:solidFill>
                  <a:schemeClr val="bg1"/>
                </a:solidFill>
              </a:rPr>
              <a:t>完成前端静态页面制作，引入</a:t>
            </a:r>
            <a:r>
              <a:rPr lang="en-US" altLang="zh-CN" sz="1600" dirty="0">
                <a:solidFill>
                  <a:schemeClr val="bg1"/>
                </a:solidFill>
              </a:rPr>
              <a:t>element-ui</a:t>
            </a:r>
            <a:r>
              <a:rPr lang="zh-CN" altLang="en-US" sz="1600" dirty="0">
                <a:solidFill>
                  <a:schemeClr val="bg1"/>
                </a:solidFill>
              </a:rPr>
              <a:t>完成表单验证功能，使用</a:t>
            </a:r>
            <a:r>
              <a:rPr lang="en-US" altLang="zh-CN" sz="1600" dirty="0">
                <a:solidFill>
                  <a:schemeClr val="bg1"/>
                </a:solidFill>
              </a:rPr>
              <a:t>JS</a:t>
            </a:r>
            <a:r>
              <a:rPr lang="zh-CN" altLang="en-US" sz="1600" dirty="0">
                <a:solidFill>
                  <a:schemeClr val="bg1"/>
                </a:solidFill>
              </a:rPr>
              <a:t>以及</a:t>
            </a:r>
            <a:r>
              <a:rPr lang="en-US" altLang="zh-CN" sz="1600" dirty="0">
                <a:solidFill>
                  <a:schemeClr val="bg1"/>
                </a:solidFill>
              </a:rPr>
              <a:t>vue</a:t>
            </a:r>
            <a:r>
              <a:rPr lang="zh-CN" altLang="en-US" sz="1600" dirty="0">
                <a:solidFill>
                  <a:schemeClr val="bg1"/>
                </a:solidFill>
              </a:rPr>
              <a:t>指令开发基本的交互功能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2. </a:t>
            </a:r>
            <a:r>
              <a:rPr lang="zh-CN" altLang="en-US" sz="1600" dirty="0">
                <a:solidFill>
                  <a:schemeClr val="bg1"/>
                </a:solidFill>
              </a:rPr>
              <a:t>使用</a:t>
            </a:r>
            <a:r>
              <a:rPr lang="en-US" altLang="zh-CN" sz="1600" dirty="0">
                <a:solidFill>
                  <a:schemeClr val="bg1"/>
                </a:solidFill>
              </a:rPr>
              <a:t>VueRouter</a:t>
            </a:r>
            <a:r>
              <a:rPr lang="zh-CN" altLang="en-US" sz="1600" dirty="0">
                <a:solidFill>
                  <a:schemeClr val="bg1"/>
                </a:solidFill>
              </a:rPr>
              <a:t>制定路由规则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3. </a:t>
            </a:r>
            <a:r>
              <a:rPr lang="zh-CN" altLang="en-US" sz="1600" dirty="0">
                <a:solidFill>
                  <a:schemeClr val="bg1"/>
                </a:solidFill>
              </a:rPr>
              <a:t>封装</a:t>
            </a:r>
            <a:r>
              <a:rPr lang="en-US" altLang="zh-CN" sz="1600" dirty="0">
                <a:solidFill>
                  <a:schemeClr val="bg1"/>
                </a:solidFill>
              </a:rPr>
              <a:t>axios</a:t>
            </a:r>
            <a:r>
              <a:rPr lang="zh-CN" altLang="en-US" sz="1600" dirty="0">
                <a:solidFill>
                  <a:schemeClr val="bg1"/>
                </a:solidFill>
              </a:rPr>
              <a:t>网络请求</a:t>
            </a:r>
            <a:r>
              <a:rPr lang="en-US" altLang="zh-CN" sz="1600" dirty="0">
                <a:solidFill>
                  <a:schemeClr val="bg1"/>
                </a:solidFill>
              </a:rPr>
              <a:t>api </a:t>
            </a:r>
            <a:r>
              <a:rPr lang="zh-CN" altLang="en-US" sz="1600" dirty="0">
                <a:solidFill>
                  <a:schemeClr val="bg1"/>
                </a:solidFill>
              </a:rPr>
              <a:t>实现与服务端的登录验证功能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4. </a:t>
            </a:r>
            <a:r>
              <a:rPr lang="zh-CN" altLang="en-US" sz="1600" dirty="0">
                <a:solidFill>
                  <a:schemeClr val="bg1"/>
                </a:solidFill>
              </a:rPr>
              <a:t>使用</a:t>
            </a:r>
            <a:r>
              <a:rPr lang="en-US" altLang="zh-CN" sz="1600" dirty="0">
                <a:solidFill>
                  <a:schemeClr val="bg1"/>
                </a:solidFill>
              </a:rPr>
              <a:t>express</a:t>
            </a:r>
            <a:r>
              <a:rPr lang="zh-CN" altLang="en-US" sz="1600" dirty="0">
                <a:solidFill>
                  <a:schemeClr val="bg1"/>
                </a:solidFill>
              </a:rPr>
              <a:t>搭建轻量级后台，模拟验证码的生成与校验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5. </a:t>
            </a:r>
            <a:r>
              <a:rPr lang="zh-CN" altLang="en-US" sz="1600" dirty="0">
                <a:solidFill>
                  <a:schemeClr val="bg1"/>
                </a:solidFill>
              </a:rPr>
              <a:t>使用</a:t>
            </a:r>
            <a:r>
              <a:rPr lang="en-US" altLang="zh-CN" sz="1600" dirty="0">
                <a:solidFill>
                  <a:schemeClr val="bg1"/>
                </a:solidFill>
              </a:rPr>
              <a:t>localStorage</a:t>
            </a:r>
            <a:r>
              <a:rPr lang="zh-CN" altLang="en-US" sz="1600" dirty="0">
                <a:solidFill>
                  <a:schemeClr val="bg1"/>
                </a:solidFill>
              </a:rPr>
              <a:t>存储用户的信息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 bldLvl="0" animBg="1"/>
      <p:bldP spid="10" grpId="0" bldLvl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22"/>
          <p:cNvSpPr txBox="1">
            <a:spLocks noChangeArrowheads="1"/>
          </p:cNvSpPr>
          <p:nvPr/>
        </p:nvSpPr>
        <p:spPr bwMode="auto">
          <a:xfrm>
            <a:off x="868363" y="25400"/>
            <a:ext cx="4541837" cy="662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0078BF"/>
                </a:solidFill>
                <a:latin typeface="微软雅黑" panose="020B0503020204020204" pitchFamily="34" charset="-122"/>
              </a:rPr>
              <a:t>项目业务模块设计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0" y="810419"/>
            <a:ext cx="11176000" cy="0"/>
          </a:xfrm>
          <a:prstGeom prst="line">
            <a:avLst/>
          </a:prstGeom>
          <a:noFill/>
          <a:ln w="25400" cap="flat" cmpd="sng" algn="ctr">
            <a:gradFill>
              <a:gsLst>
                <a:gs pos="0">
                  <a:srgbClr val="0078B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37" name="矩形 36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0078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1" name="组合 18"/>
          <p:cNvGrpSpPr/>
          <p:nvPr/>
        </p:nvGrpSpPr>
        <p:grpSpPr bwMode="auto">
          <a:xfrm>
            <a:off x="228600" y="126365"/>
            <a:ext cx="640080" cy="638175"/>
            <a:chOff x="1131485" y="2234042"/>
            <a:chExt cx="1607262" cy="1607262"/>
          </a:xfrm>
        </p:grpSpPr>
        <p:sp>
          <p:nvSpPr>
            <p:cNvPr id="32" name="椭圆 31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0078BF"/>
            </a:solidFill>
            <a:ln w="19050" cap="flat" cmpd="sng" algn="ctr">
              <a:solidFill>
                <a:srgbClr val="0078B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ysClr val="window" lastClr="F5F5F5"/>
            </a:solidFill>
            <a:ln w="19050" cap="flat" cmpd="sng" algn="ctr">
              <a:solidFill>
                <a:srgbClr val="0078B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44" name="图片 43" descr="41277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0" y="309880"/>
            <a:ext cx="271780" cy="27178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68363" y="1532537"/>
            <a:ext cx="3652837" cy="4225064"/>
          </a:xfrm>
          <a:prstGeom prst="rect">
            <a:avLst/>
          </a:pr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2294671" y="1914725"/>
            <a:ext cx="8002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首页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6" name="图片 15" descr="资源 1"/>
          <p:cNvPicPr>
            <a:picLocks noChangeAspect="1"/>
          </p:cNvPicPr>
          <p:nvPr/>
        </p:nvPicPr>
        <p:blipFill>
          <a:blip r:embed="rId5"/>
          <a:srcRect r="43523"/>
          <a:stretch>
            <a:fillRect/>
          </a:stretch>
        </p:blipFill>
        <p:spPr>
          <a:xfrm>
            <a:off x="9747885" y="168910"/>
            <a:ext cx="2141220" cy="6731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4600" y="2459484"/>
            <a:ext cx="30226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1. </a:t>
            </a:r>
            <a:r>
              <a:rPr lang="zh-CN" altLang="en-US" sz="1600" dirty="0">
                <a:solidFill>
                  <a:schemeClr val="bg1"/>
                </a:solidFill>
              </a:rPr>
              <a:t>使用</a:t>
            </a:r>
            <a:r>
              <a:rPr lang="en-US" altLang="zh-CN" sz="1600" dirty="0">
                <a:solidFill>
                  <a:schemeClr val="bg1"/>
                </a:solidFill>
              </a:rPr>
              <a:t>HTML</a:t>
            </a:r>
            <a:r>
              <a:rPr lang="zh-CN" altLang="en-US" sz="1600" dirty="0">
                <a:solidFill>
                  <a:schemeClr val="bg1"/>
                </a:solidFill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</a:rPr>
              <a:t>CSS</a:t>
            </a:r>
            <a:r>
              <a:rPr lang="zh-CN" altLang="en-US" sz="1600" dirty="0">
                <a:solidFill>
                  <a:schemeClr val="bg1"/>
                </a:solidFill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</a:rPr>
              <a:t>Sass</a:t>
            </a:r>
            <a:r>
              <a:rPr lang="zh-CN" altLang="en-US" sz="1600" dirty="0">
                <a:solidFill>
                  <a:schemeClr val="bg1"/>
                </a:solidFill>
              </a:rPr>
              <a:t>完成前端静态页面制作，使用</a:t>
            </a:r>
            <a:r>
              <a:rPr lang="en-US" altLang="zh-CN" sz="1600" dirty="0">
                <a:solidFill>
                  <a:schemeClr val="bg1"/>
                </a:solidFill>
              </a:rPr>
              <a:t>JS</a:t>
            </a:r>
            <a:r>
              <a:rPr lang="zh-CN" altLang="en-US" sz="1600" dirty="0">
                <a:solidFill>
                  <a:schemeClr val="bg1"/>
                </a:solidFill>
              </a:rPr>
              <a:t>以及</a:t>
            </a:r>
            <a:r>
              <a:rPr lang="en-US" altLang="zh-CN" sz="1600" dirty="0">
                <a:solidFill>
                  <a:schemeClr val="bg1"/>
                </a:solidFill>
              </a:rPr>
              <a:t>vue</a:t>
            </a:r>
            <a:r>
              <a:rPr lang="zh-CN" altLang="en-US" sz="1600" dirty="0">
                <a:solidFill>
                  <a:schemeClr val="bg1"/>
                </a:solidFill>
              </a:rPr>
              <a:t>指令开发基本的交互功能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2. </a:t>
            </a:r>
            <a:r>
              <a:rPr lang="zh-CN" altLang="en-US" sz="1600" dirty="0">
                <a:solidFill>
                  <a:schemeClr val="bg1"/>
                </a:solidFill>
              </a:rPr>
              <a:t>使用</a:t>
            </a:r>
            <a:r>
              <a:rPr lang="en-US" altLang="zh-CN" sz="1600" dirty="0">
                <a:solidFill>
                  <a:schemeClr val="bg1"/>
                </a:solidFill>
              </a:rPr>
              <a:t>VueRouter</a:t>
            </a:r>
            <a:r>
              <a:rPr lang="zh-CN" altLang="en-US" sz="1600" dirty="0">
                <a:solidFill>
                  <a:schemeClr val="bg1"/>
                </a:solidFill>
              </a:rPr>
              <a:t>制定动态路由规则 实现新闻页面动态路由跳转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3. </a:t>
            </a:r>
            <a:r>
              <a:rPr lang="zh-CN" altLang="en-US" sz="1600" dirty="0">
                <a:solidFill>
                  <a:schemeClr val="bg1"/>
                </a:solidFill>
              </a:rPr>
              <a:t>封装</a:t>
            </a:r>
            <a:r>
              <a:rPr lang="en-US" altLang="zh-CN" sz="1600" dirty="0">
                <a:solidFill>
                  <a:schemeClr val="bg1"/>
                </a:solidFill>
              </a:rPr>
              <a:t>axios</a:t>
            </a:r>
            <a:r>
              <a:rPr lang="zh-CN" altLang="en-US" sz="1600" dirty="0">
                <a:solidFill>
                  <a:schemeClr val="bg1"/>
                </a:solidFill>
              </a:rPr>
              <a:t>网络请求</a:t>
            </a:r>
            <a:r>
              <a:rPr lang="en-US" altLang="zh-CN" sz="1600" dirty="0">
                <a:solidFill>
                  <a:schemeClr val="bg1"/>
                </a:solidFill>
              </a:rPr>
              <a:t>api </a:t>
            </a:r>
            <a:r>
              <a:rPr lang="zh-CN" altLang="en-US" sz="1600" dirty="0">
                <a:solidFill>
                  <a:schemeClr val="bg1"/>
                </a:solidFill>
              </a:rPr>
              <a:t>与服务端通信，获取新闻列表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4. </a:t>
            </a:r>
            <a:r>
              <a:rPr lang="zh-CN" altLang="en-US" sz="1600" dirty="0">
                <a:solidFill>
                  <a:schemeClr val="bg1"/>
                </a:solidFill>
              </a:rPr>
              <a:t>使用</a:t>
            </a:r>
            <a:r>
              <a:rPr lang="en-US" altLang="zh-CN" sz="1600" dirty="0">
                <a:solidFill>
                  <a:schemeClr val="bg1"/>
                </a:solidFill>
              </a:rPr>
              <a:t>element-ui</a:t>
            </a:r>
            <a:r>
              <a:rPr lang="zh-CN" altLang="en-US" sz="1600" dirty="0">
                <a:solidFill>
                  <a:schemeClr val="bg1"/>
                </a:solidFill>
              </a:rPr>
              <a:t>实现加载</a:t>
            </a:r>
            <a:r>
              <a:rPr lang="en-US" altLang="zh-CN" sz="1600" dirty="0">
                <a:solidFill>
                  <a:schemeClr val="bg1"/>
                </a:solidFill>
              </a:rPr>
              <a:t>loading</a:t>
            </a:r>
            <a:r>
              <a:rPr lang="zh-CN" altLang="en-US" sz="1600" dirty="0">
                <a:solidFill>
                  <a:schemeClr val="bg1"/>
                </a:solidFill>
              </a:rPr>
              <a:t>效果</a:t>
            </a:r>
          </a:p>
        </p:txBody>
      </p:sp>
      <p:pic>
        <p:nvPicPr>
          <p:cNvPr id="14" name="图片 13" descr="图形用户界面, 文本, 应用程序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35"/>
          <a:stretch>
            <a:fillRect/>
          </a:stretch>
        </p:blipFill>
        <p:spPr>
          <a:xfrm>
            <a:off x="5693508" y="932885"/>
            <a:ext cx="3784600" cy="54369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1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 bldLvl="0" animBg="1"/>
      <p:bldP spid="10" grpId="0" bldLvl="0" animBg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22"/>
          <p:cNvSpPr txBox="1">
            <a:spLocks noChangeArrowheads="1"/>
          </p:cNvSpPr>
          <p:nvPr/>
        </p:nvSpPr>
        <p:spPr bwMode="auto">
          <a:xfrm>
            <a:off x="868363" y="25400"/>
            <a:ext cx="4541837" cy="662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0078BF"/>
                </a:solidFill>
                <a:latin typeface="微软雅黑" panose="020B0503020204020204" pitchFamily="34" charset="-122"/>
              </a:rPr>
              <a:t>项目业务模块设计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0" y="810419"/>
            <a:ext cx="11176000" cy="0"/>
          </a:xfrm>
          <a:prstGeom prst="line">
            <a:avLst/>
          </a:prstGeom>
          <a:noFill/>
          <a:ln w="25400" cap="flat" cmpd="sng" algn="ctr">
            <a:gradFill>
              <a:gsLst>
                <a:gs pos="0">
                  <a:srgbClr val="0078B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37" name="矩形 36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0078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1" name="组合 18"/>
          <p:cNvGrpSpPr/>
          <p:nvPr/>
        </p:nvGrpSpPr>
        <p:grpSpPr bwMode="auto">
          <a:xfrm>
            <a:off x="228600" y="126365"/>
            <a:ext cx="640080" cy="638175"/>
            <a:chOff x="1131485" y="2234042"/>
            <a:chExt cx="1607262" cy="1607262"/>
          </a:xfrm>
        </p:grpSpPr>
        <p:sp>
          <p:nvSpPr>
            <p:cNvPr id="32" name="椭圆 31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0078BF"/>
            </a:solidFill>
            <a:ln w="19050" cap="flat" cmpd="sng" algn="ctr">
              <a:solidFill>
                <a:srgbClr val="0078B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ysClr val="window" lastClr="F5F5F5"/>
            </a:solidFill>
            <a:ln w="19050" cap="flat" cmpd="sng" algn="ctr">
              <a:solidFill>
                <a:srgbClr val="0078B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44" name="图片 43" descr="41277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0" y="309880"/>
            <a:ext cx="271780" cy="27178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68363" y="1532537"/>
            <a:ext cx="3652837" cy="4225064"/>
          </a:xfrm>
          <a:prstGeom prst="rect">
            <a:avLst/>
          </a:pr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1735408" y="1997819"/>
            <a:ext cx="1723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新闻详情页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6" name="图片 15" descr="资源 1"/>
          <p:cNvPicPr>
            <a:picLocks noChangeAspect="1"/>
          </p:cNvPicPr>
          <p:nvPr/>
        </p:nvPicPr>
        <p:blipFill>
          <a:blip r:embed="rId5"/>
          <a:srcRect r="43523"/>
          <a:stretch>
            <a:fillRect/>
          </a:stretch>
        </p:blipFill>
        <p:spPr>
          <a:xfrm>
            <a:off x="9747885" y="168910"/>
            <a:ext cx="2141220" cy="6731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02592" y="2828857"/>
            <a:ext cx="302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1.  </a:t>
            </a:r>
            <a:r>
              <a:rPr lang="zh-CN" altLang="en-US" sz="1600" dirty="0">
                <a:solidFill>
                  <a:schemeClr val="bg1"/>
                </a:solidFill>
              </a:rPr>
              <a:t>使用</a:t>
            </a:r>
            <a:r>
              <a:rPr lang="en-US" altLang="zh-CN" sz="1600" dirty="0">
                <a:solidFill>
                  <a:schemeClr val="bg1"/>
                </a:solidFill>
              </a:rPr>
              <a:t>HTML</a:t>
            </a:r>
            <a:r>
              <a:rPr lang="zh-CN" altLang="en-US" sz="1600" dirty="0">
                <a:solidFill>
                  <a:schemeClr val="bg1"/>
                </a:solidFill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</a:rPr>
              <a:t>CSS</a:t>
            </a:r>
            <a:r>
              <a:rPr lang="zh-CN" altLang="en-US" sz="1600" dirty="0">
                <a:solidFill>
                  <a:schemeClr val="bg1"/>
                </a:solidFill>
              </a:rPr>
              <a:t>、</a:t>
            </a:r>
            <a:r>
              <a:rPr lang="en-US" altLang="zh-CN" sz="1600" dirty="0" err="1">
                <a:solidFill>
                  <a:schemeClr val="bg1"/>
                </a:solidFill>
              </a:rPr>
              <a:t>Scss</a:t>
            </a:r>
            <a:r>
              <a:rPr lang="zh-CN" altLang="en-US" sz="1600" dirty="0">
                <a:solidFill>
                  <a:schemeClr val="bg1"/>
                </a:solidFill>
              </a:rPr>
              <a:t>完成前端静态页面制作，使用</a:t>
            </a:r>
            <a:r>
              <a:rPr lang="en-US" altLang="zh-CN" sz="1600" dirty="0">
                <a:solidFill>
                  <a:schemeClr val="bg1"/>
                </a:solidFill>
              </a:rPr>
              <a:t>JS</a:t>
            </a:r>
            <a:r>
              <a:rPr lang="zh-CN" altLang="en-US" sz="1600" dirty="0">
                <a:solidFill>
                  <a:schemeClr val="bg1"/>
                </a:solidFill>
              </a:rPr>
              <a:t>以及</a:t>
            </a:r>
            <a:r>
              <a:rPr lang="en-US" altLang="zh-CN" sz="1600" dirty="0">
                <a:solidFill>
                  <a:schemeClr val="bg1"/>
                </a:solidFill>
              </a:rPr>
              <a:t>vue</a:t>
            </a:r>
            <a:r>
              <a:rPr lang="zh-CN" altLang="en-US" sz="1600" dirty="0">
                <a:solidFill>
                  <a:schemeClr val="bg1"/>
                </a:solidFill>
              </a:rPr>
              <a:t>指令开发基本的交互功能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2. </a:t>
            </a:r>
            <a:r>
              <a:rPr lang="zh-CN" altLang="en-US" sz="1600" dirty="0">
                <a:solidFill>
                  <a:schemeClr val="bg1"/>
                </a:solidFill>
              </a:rPr>
              <a:t>使用动态路由向后端接口发送</a:t>
            </a:r>
            <a:r>
              <a:rPr lang="en-US" altLang="zh-CN" sz="1600" dirty="0">
                <a:solidFill>
                  <a:schemeClr val="bg1"/>
                </a:solidFill>
              </a:rPr>
              <a:t>ajax</a:t>
            </a:r>
            <a:r>
              <a:rPr lang="zh-CN" altLang="en-US" sz="1600" dirty="0">
                <a:solidFill>
                  <a:schemeClr val="bg1"/>
                </a:solidFill>
              </a:rPr>
              <a:t>请求新闻详情数据 前端页面渲染展示</a:t>
            </a:r>
          </a:p>
        </p:txBody>
      </p:sp>
      <p:pic>
        <p:nvPicPr>
          <p:cNvPr id="3" name="图片 2" descr="文本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90" y="1095755"/>
            <a:ext cx="5457825" cy="2660189"/>
          </a:xfrm>
          <a:prstGeom prst="rect">
            <a:avLst/>
          </a:prstGeom>
        </p:spPr>
      </p:pic>
      <p:pic>
        <p:nvPicPr>
          <p:cNvPr id="5" name="图片 4" descr="图形用户界面, 文本&#10;&#10;描述已自动生成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20" y="3910405"/>
            <a:ext cx="5458720" cy="266018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 bldLvl="0" animBg="1"/>
      <p:bldP spid="10" grpId="0" bldLvl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62"/>
          <p:cNvSpPr txBox="1">
            <a:spLocks noChangeArrowheads="1"/>
          </p:cNvSpPr>
          <p:nvPr/>
        </p:nvSpPr>
        <p:spPr bwMode="auto">
          <a:xfrm>
            <a:off x="4520446" y="2722920"/>
            <a:ext cx="357020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600" b="1" dirty="0">
                <a:solidFill>
                  <a:srgbClr val="0078BF"/>
                </a:solidFill>
                <a:latin typeface="微软雅黑" panose="020B0503020204020204" pitchFamily="34" charset="-122"/>
              </a:rPr>
              <a:t>感谢聆听</a:t>
            </a:r>
          </a:p>
        </p:txBody>
      </p:sp>
      <p:sp>
        <p:nvSpPr>
          <p:cNvPr id="24" name="矩形 23"/>
          <p:cNvSpPr/>
          <p:nvPr/>
        </p:nvSpPr>
        <p:spPr>
          <a:xfrm>
            <a:off x="1466850" y="2439988"/>
            <a:ext cx="9677400" cy="2114550"/>
          </a:xfrm>
          <a:prstGeom prst="rect">
            <a:avLst/>
          </a:prstGeom>
          <a:noFill/>
          <a:ln w="25400">
            <a:solidFill>
              <a:srgbClr val="00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5" name="矩形 24"/>
          <p:cNvSpPr/>
          <p:nvPr/>
        </p:nvSpPr>
        <p:spPr>
          <a:xfrm>
            <a:off x="10906125" y="4237038"/>
            <a:ext cx="476250" cy="476250"/>
          </a:xfrm>
          <a:prstGeom prst="rect">
            <a:avLst/>
          </a:pr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6" name="矩形 25"/>
          <p:cNvSpPr/>
          <p:nvPr/>
        </p:nvSpPr>
        <p:spPr>
          <a:xfrm>
            <a:off x="10637838" y="4008438"/>
            <a:ext cx="474662" cy="474662"/>
          </a:xfrm>
          <a:prstGeom prst="rect">
            <a:avLst/>
          </a:prstGeom>
          <a:solidFill>
            <a:srgbClr val="0078B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7" name="矩形 26"/>
          <p:cNvSpPr/>
          <p:nvPr/>
        </p:nvSpPr>
        <p:spPr>
          <a:xfrm>
            <a:off x="1308100" y="2233613"/>
            <a:ext cx="474663" cy="474662"/>
          </a:xfrm>
          <a:prstGeom prst="rect">
            <a:avLst/>
          </a:pr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8" name="矩形 27"/>
          <p:cNvSpPr/>
          <p:nvPr/>
        </p:nvSpPr>
        <p:spPr>
          <a:xfrm>
            <a:off x="1460500" y="2386013"/>
            <a:ext cx="474663" cy="474662"/>
          </a:xfrm>
          <a:prstGeom prst="rect">
            <a:avLst/>
          </a:prstGeom>
          <a:solidFill>
            <a:srgbClr val="0078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10" name="5c2e70c9d5c4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352550" y="-514350"/>
            <a:ext cx="609600" cy="609600"/>
          </a:xfrm>
          <a:prstGeom prst="rect">
            <a:avLst/>
          </a:prstGeom>
        </p:spPr>
      </p:pic>
      <p:pic>
        <p:nvPicPr>
          <p:cNvPr id="9" name="图片 8" descr="资源 1"/>
          <p:cNvPicPr>
            <a:picLocks noChangeAspect="1"/>
          </p:cNvPicPr>
          <p:nvPr/>
        </p:nvPicPr>
        <p:blipFill>
          <a:blip r:embed="rId7"/>
          <a:srcRect r="43739"/>
          <a:stretch>
            <a:fillRect/>
          </a:stretch>
        </p:blipFill>
        <p:spPr>
          <a:xfrm>
            <a:off x="585470" y="443865"/>
            <a:ext cx="2967355" cy="936625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 bwMode="auto">
          <a:xfrm>
            <a:off x="2095500" y="3898900"/>
            <a:ext cx="315913" cy="317500"/>
          </a:xfrm>
          <a:prstGeom prst="ellipse">
            <a:avLst/>
          </a:pr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9" name="椭圆 28"/>
          <p:cNvSpPr/>
          <p:nvPr/>
        </p:nvSpPr>
        <p:spPr bwMode="auto">
          <a:xfrm>
            <a:off x="5457508" y="3919855"/>
            <a:ext cx="315912" cy="317500"/>
          </a:xfrm>
          <a:prstGeom prst="ellipse">
            <a:avLst/>
          </a:pr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30" name="文本框 1027"/>
          <p:cNvSpPr txBox="1">
            <a:spLocks noChangeArrowheads="1"/>
          </p:cNvSpPr>
          <p:nvPr/>
        </p:nvSpPr>
        <p:spPr bwMode="auto">
          <a:xfrm>
            <a:off x="2411413" y="3873183"/>
            <a:ext cx="17427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</a:rPr>
              <a:t>队伍编号：</a:t>
            </a:r>
            <a:r>
              <a:rPr lang="en-US" altLang="zh-CN" sz="1800" dirty="0">
                <a:latin typeface="微软雅黑" panose="020B0503020204020204" pitchFamily="34" charset="-122"/>
              </a:rPr>
              <a:t>201</a:t>
            </a:r>
          </a:p>
        </p:txBody>
      </p:sp>
      <p:sp>
        <p:nvSpPr>
          <p:cNvPr id="31" name="文本框 112"/>
          <p:cNvSpPr txBox="1">
            <a:spLocks noChangeArrowheads="1"/>
          </p:cNvSpPr>
          <p:nvPr/>
        </p:nvSpPr>
        <p:spPr bwMode="auto">
          <a:xfrm>
            <a:off x="5773420" y="3873183"/>
            <a:ext cx="306197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1800" dirty="0">
                <a:latin typeface="微软雅黑" panose="020B0503020204020204" pitchFamily="34" charset="-122"/>
              </a:rPr>
              <a:t>队员：邵一宸</a:t>
            </a:r>
            <a:r>
              <a:rPr lang="en-US" altLang="zh-CN" sz="1800" dirty="0">
                <a:latin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</a:rPr>
              <a:t>许万亿</a:t>
            </a:r>
            <a:r>
              <a:rPr lang="en-US" altLang="zh-CN" sz="1800" dirty="0">
                <a:latin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</a:rPr>
              <a:t>江佳敏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4" grpId="0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3" grpId="0" bldLvl="0" animBg="1"/>
      <p:bldP spid="29" grpId="0" bldLvl="0" animBg="1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64188" y="622440"/>
            <a:ext cx="1528413" cy="1528413"/>
            <a:chOff x="1602769" y="143838"/>
            <a:chExt cx="1331936" cy="1331936"/>
          </a:xfrm>
        </p:grpSpPr>
        <p:sp>
          <p:nvSpPr>
            <p:cNvPr id="4" name="椭圆 3"/>
            <p:cNvSpPr/>
            <p:nvPr/>
          </p:nvSpPr>
          <p:spPr>
            <a:xfrm>
              <a:off x="1602769" y="143838"/>
              <a:ext cx="1331936" cy="1331936"/>
            </a:xfrm>
            <a:prstGeom prst="ellipse">
              <a:avLst/>
            </a:prstGeom>
            <a:solidFill>
              <a:srgbClr val="0078BF"/>
            </a:solidFill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印品黑体" panose="00000500000000000000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679041" y="396413"/>
              <a:ext cx="1189310" cy="562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638153" y="937949"/>
              <a:ext cx="1263808" cy="276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6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微软雅黑" panose="020B0503020204020204" pitchFamily="34" charset="-122"/>
                </a:rPr>
                <a:t>CONTENTS</a:t>
              </a:r>
              <a:endParaRPr kumimoji="0" lang="zh-CN" altLang="en-US" sz="14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9" name="Freeform 5"/>
          <p:cNvSpPr/>
          <p:nvPr/>
        </p:nvSpPr>
        <p:spPr bwMode="auto">
          <a:xfrm>
            <a:off x="3176" y="3017035"/>
            <a:ext cx="12188825" cy="1446568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rgbClr val="0078B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44" name="矩形 30"/>
          <p:cNvSpPr>
            <a:spLocks noChangeArrowheads="1"/>
          </p:cNvSpPr>
          <p:nvPr/>
        </p:nvSpPr>
        <p:spPr bwMode="auto">
          <a:xfrm>
            <a:off x="893445" y="4845050"/>
            <a:ext cx="138874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项目概要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矩形 68"/>
          <p:cNvSpPr>
            <a:spLocks noChangeArrowheads="1"/>
          </p:cNvSpPr>
          <p:nvPr/>
        </p:nvSpPr>
        <p:spPr bwMode="auto">
          <a:xfrm>
            <a:off x="6950656" y="2037620"/>
            <a:ext cx="2092243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项目技术栈</a:t>
            </a:r>
          </a:p>
        </p:txBody>
      </p:sp>
      <p:sp>
        <p:nvSpPr>
          <p:cNvPr id="46" name="矩形 64"/>
          <p:cNvSpPr>
            <a:spLocks noChangeArrowheads="1"/>
          </p:cNvSpPr>
          <p:nvPr/>
        </p:nvSpPr>
        <p:spPr bwMode="auto">
          <a:xfrm>
            <a:off x="2652598" y="3289965"/>
            <a:ext cx="2068801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开发流程</a:t>
            </a:r>
          </a:p>
        </p:txBody>
      </p:sp>
      <p:sp>
        <p:nvSpPr>
          <p:cNvPr id="47" name="矩形 66"/>
          <p:cNvSpPr>
            <a:spLocks noChangeArrowheads="1"/>
          </p:cNvSpPr>
          <p:nvPr/>
        </p:nvSpPr>
        <p:spPr bwMode="auto">
          <a:xfrm>
            <a:off x="4504553" y="4375957"/>
            <a:ext cx="2700245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项目整体设计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1088011" y="3675719"/>
            <a:ext cx="999564" cy="1001764"/>
            <a:chOff x="3437020" y="1033173"/>
            <a:chExt cx="863676" cy="865577"/>
          </a:xfrm>
        </p:grpSpPr>
        <p:sp>
          <p:nvSpPr>
            <p:cNvPr id="49" name="椭圆 18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7275" y="1169757"/>
              <a:ext cx="552644" cy="566109"/>
            </a:xfrm>
            <a:prstGeom prst="rect">
              <a:avLst/>
            </a:prstGeom>
          </p:spPr>
        </p:pic>
      </p:grpSp>
      <p:sp>
        <p:nvSpPr>
          <p:cNvPr id="51" name="矩形 68"/>
          <p:cNvSpPr>
            <a:spLocks noChangeArrowheads="1"/>
          </p:cNvSpPr>
          <p:nvPr/>
        </p:nvSpPr>
        <p:spPr bwMode="auto">
          <a:xfrm>
            <a:off x="9040449" y="4141043"/>
            <a:ext cx="2651547" cy="42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项目业务模块设计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3240691" y="3843013"/>
            <a:ext cx="999564" cy="1001764"/>
            <a:chOff x="3437020" y="2074814"/>
            <a:chExt cx="863676" cy="865577"/>
          </a:xfrm>
        </p:grpSpPr>
        <p:sp>
          <p:nvSpPr>
            <p:cNvPr id="53" name="椭圆 19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360" y="2243692"/>
              <a:ext cx="553608" cy="567096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5316872" y="3137515"/>
            <a:ext cx="999564" cy="999925"/>
            <a:chOff x="3437020" y="3157655"/>
            <a:chExt cx="863676" cy="863988"/>
          </a:xfrm>
        </p:grpSpPr>
        <p:sp>
          <p:nvSpPr>
            <p:cNvPr id="56" name="椭圆 20"/>
            <p:cNvSpPr>
              <a:spLocks noChangeArrowheads="1"/>
            </p:cNvSpPr>
            <p:nvPr/>
          </p:nvSpPr>
          <p:spPr bwMode="auto">
            <a:xfrm>
              <a:off x="3437020" y="3157655"/>
              <a:ext cx="863676" cy="86398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3603965" y="3301680"/>
              <a:ext cx="519264" cy="531742"/>
              <a:chOff x="9901114" y="2870043"/>
              <a:chExt cx="1094967" cy="1121279"/>
            </a:xfrm>
          </p:grpSpPr>
          <p:sp>
            <p:nvSpPr>
              <p:cNvPr id="58" name="Freeform 5"/>
              <p:cNvSpPr/>
              <p:nvPr/>
            </p:nvSpPr>
            <p:spPr bwMode="auto">
              <a:xfrm>
                <a:off x="10585467" y="2870043"/>
                <a:ext cx="234963" cy="800500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印品黑体" panose="00000500000000000000" pitchFamily="2" charset="-122"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"/>
              <p:cNvSpPr/>
              <p:nvPr/>
            </p:nvSpPr>
            <p:spPr bwMode="auto">
              <a:xfrm>
                <a:off x="10044830" y="3280407"/>
                <a:ext cx="289711" cy="34679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印品黑体" panose="00000500000000000000" pitchFamily="2" charset="-122"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7"/>
              <p:cNvSpPr/>
              <p:nvPr/>
            </p:nvSpPr>
            <p:spPr bwMode="auto">
              <a:xfrm>
                <a:off x="10044830" y="3442241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印品黑体" panose="00000500000000000000" pitchFamily="2" charset="-122"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8"/>
              <p:cNvSpPr/>
              <p:nvPr/>
            </p:nvSpPr>
            <p:spPr bwMode="auto">
              <a:xfrm>
                <a:off x="10044830" y="3601186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印品黑体" panose="00000500000000000000" pitchFamily="2" charset="-122"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9"/>
              <p:cNvSpPr>
                <a:spLocks noEditPoints="1"/>
              </p:cNvSpPr>
              <p:nvPr/>
            </p:nvSpPr>
            <p:spPr bwMode="auto">
              <a:xfrm>
                <a:off x="9901114" y="2953851"/>
                <a:ext cx="1094967" cy="1037471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印品黑体" panose="00000500000000000000" pitchFamily="2" charset="-122"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7529563" y="2650283"/>
            <a:ext cx="999564" cy="1001763"/>
            <a:chOff x="3437020" y="4201727"/>
            <a:chExt cx="863676" cy="865576"/>
          </a:xfrm>
        </p:grpSpPr>
        <p:sp>
          <p:nvSpPr>
            <p:cNvPr id="64" name="椭圆 21"/>
            <p:cNvSpPr>
              <a:spLocks noChangeArrowheads="1"/>
            </p:cNvSpPr>
            <p:nvPr/>
          </p:nvSpPr>
          <p:spPr bwMode="auto">
            <a:xfrm>
              <a:off x="3437020" y="4201727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65" name="Group 4"/>
            <p:cNvGrpSpPr>
              <a:grpSpLocks noChangeAspect="1"/>
            </p:cNvGrpSpPr>
            <p:nvPr/>
          </p:nvGrpSpPr>
          <p:grpSpPr bwMode="auto">
            <a:xfrm>
              <a:off x="3626902" y="4339091"/>
              <a:ext cx="476560" cy="578496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66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印品黑体" panose="00000500000000000000" pitchFamily="2" charset="-122"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6"/>
              <p:cNvSpPr/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印品黑体" panose="00000500000000000000" pitchFamily="2" charset="-122"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7"/>
              <p:cNvSpPr/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印品黑体" panose="00000500000000000000" pitchFamily="2" charset="-122"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8"/>
              <p:cNvSpPr/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印品黑体" panose="00000500000000000000" pitchFamily="2" charset="-122"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9"/>
              <p:cNvSpPr/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印品黑体" panose="00000500000000000000" pitchFamily="2" charset="-122"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10"/>
              <p:cNvSpPr/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印品黑体" panose="00000500000000000000" pitchFamily="2" charset="-122"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11"/>
              <p:cNvSpPr/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印品黑体" panose="00000500000000000000" pitchFamily="2" charset="-122"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9858481" y="2882545"/>
            <a:ext cx="999564" cy="1001763"/>
            <a:chOff x="3437020" y="5246272"/>
            <a:chExt cx="863676" cy="865576"/>
          </a:xfrm>
        </p:grpSpPr>
        <p:sp>
          <p:nvSpPr>
            <p:cNvPr id="74" name="椭圆 21"/>
            <p:cNvSpPr>
              <a:spLocks noChangeArrowheads="1"/>
            </p:cNvSpPr>
            <p:nvPr/>
          </p:nvSpPr>
          <p:spPr bwMode="auto">
            <a:xfrm>
              <a:off x="3437020" y="5246272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Freeform 9"/>
            <p:cNvSpPr>
              <a:spLocks noEditPoints="1"/>
            </p:cNvSpPr>
            <p:nvPr/>
          </p:nvSpPr>
          <p:spPr bwMode="auto">
            <a:xfrm>
              <a:off x="3564624" y="5446833"/>
              <a:ext cx="605440" cy="464249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印品黑体" panose="00000500000000000000" pitchFamily="2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5"/>
          <a:srcRect r="44390"/>
          <a:stretch>
            <a:fillRect/>
          </a:stretch>
        </p:blipFill>
        <p:spPr>
          <a:xfrm>
            <a:off x="8253730" y="558165"/>
            <a:ext cx="2933065" cy="936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44" grpId="0"/>
      <p:bldP spid="45" grpId="0"/>
      <p:bldP spid="46" grpId="0"/>
      <p:bldP spid="47" grpId="0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文本框 2"/>
          <p:cNvSpPr txBox="1">
            <a:spLocks noChangeArrowheads="1"/>
          </p:cNvSpPr>
          <p:nvPr/>
        </p:nvSpPr>
        <p:spPr bwMode="auto">
          <a:xfrm>
            <a:off x="1193007" y="415529"/>
            <a:ext cx="241808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400" b="1" dirty="0">
                <a:solidFill>
                  <a:srgbClr val="0078BF"/>
                </a:solidFill>
                <a:latin typeface="微软雅黑" panose="020B0503020204020204" pitchFamily="34" charset="-122"/>
              </a:rPr>
              <a:t>项目概要</a:t>
            </a:r>
          </a:p>
        </p:txBody>
      </p:sp>
      <p:sp>
        <p:nvSpPr>
          <p:cNvPr id="3077" name="矩形 3"/>
          <p:cNvSpPr>
            <a:spLocks noChangeArrowheads="1"/>
          </p:cNvSpPr>
          <p:nvPr/>
        </p:nvSpPr>
        <p:spPr bwMode="auto">
          <a:xfrm>
            <a:off x="1193007" y="1139429"/>
            <a:ext cx="21005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78BF"/>
                </a:solidFill>
                <a:latin typeface="微软雅黑" panose="020B0503020204020204" pitchFamily="34" charset="-122"/>
              </a:rPr>
              <a:t>ABSTRACT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333500" y="1882775"/>
            <a:ext cx="9677400" cy="4348163"/>
            <a:chOff x="1333500" y="1882775"/>
            <a:chExt cx="9677400" cy="4348163"/>
          </a:xfrm>
        </p:grpSpPr>
        <p:sp>
          <p:nvSpPr>
            <p:cNvPr id="6" name="圆角矩形 5"/>
            <p:cNvSpPr/>
            <p:nvPr/>
          </p:nvSpPr>
          <p:spPr>
            <a:xfrm>
              <a:off x="1333500" y="1882775"/>
              <a:ext cx="9486900" cy="416242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1524000" y="2068513"/>
              <a:ext cx="9486900" cy="416242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rgbClr val="0078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7" name="矩形 6"/>
          <p:cNvSpPr/>
          <p:nvPr/>
        </p:nvSpPr>
        <p:spPr>
          <a:xfrm>
            <a:off x="10726738" y="5940425"/>
            <a:ext cx="474662" cy="474663"/>
          </a:xfrm>
          <a:prstGeom prst="rect">
            <a:avLst/>
          </a:pr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8" name="矩形 7"/>
          <p:cNvSpPr/>
          <p:nvPr/>
        </p:nvSpPr>
        <p:spPr>
          <a:xfrm>
            <a:off x="10456863" y="5711825"/>
            <a:ext cx="476250" cy="474663"/>
          </a:xfrm>
          <a:prstGeom prst="rect">
            <a:avLst/>
          </a:prstGeom>
          <a:solidFill>
            <a:srgbClr val="0078B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9" name="矩形 8"/>
          <p:cNvSpPr/>
          <p:nvPr/>
        </p:nvSpPr>
        <p:spPr>
          <a:xfrm>
            <a:off x="1220788" y="1874838"/>
            <a:ext cx="476250" cy="476250"/>
          </a:xfrm>
          <a:prstGeom prst="rect">
            <a:avLst/>
          </a:pr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0" name="矩形 9"/>
          <p:cNvSpPr/>
          <p:nvPr/>
        </p:nvSpPr>
        <p:spPr>
          <a:xfrm>
            <a:off x="1373188" y="2027238"/>
            <a:ext cx="476250" cy="476250"/>
          </a:xfrm>
          <a:prstGeom prst="rect">
            <a:avLst/>
          </a:prstGeom>
          <a:solidFill>
            <a:srgbClr val="0078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3083" name="文本框 10"/>
          <p:cNvSpPr txBox="1">
            <a:spLocks noChangeArrowheads="1"/>
          </p:cNvSpPr>
          <p:nvPr/>
        </p:nvSpPr>
        <p:spPr bwMode="auto">
          <a:xfrm>
            <a:off x="1964267" y="2142067"/>
            <a:ext cx="8267488" cy="382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我们的网站定位是以“与党同心，与党同行”为主题，为庆祝中国共产党成立100周年而设计的CMS内容管理系统。我们的网站主要面向B端用户，用户可以注册和登录账户，在我们的网站上浏览有关党的新闻，并且可以在相关的文章下发表留言记录学习心得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在技术方面，我们采用前端火热、成熟的技术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</a:rPr>
              <a:t>Vue</a:t>
            </a:r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作为技术栈，使用Vue全家桶作为技术主体，封装关键业务逻辑，UI框架采用流行的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</a:rPr>
              <a:t>Element-UI</a:t>
            </a:r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,表单验证插件Async-Validator验证输入数据，全程依托GitHub进行代码托管，部分非关键数据使用MockJS模拟数据，后端技术栈主要使用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</a:rPr>
              <a:t>Springboot</a:t>
            </a:r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做核心业务逻辑开发，使用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</a:rPr>
              <a:t>Nodejs</a:t>
            </a:r>
            <a:r>
              <a:rPr lang="zh-CN" altLang="en-US" sz="1800" dirty="0">
                <a:solidFill>
                  <a:srgbClr val="404040"/>
                </a:solidFill>
                <a:latin typeface="微软雅黑" panose="020B0503020204020204" pitchFamily="34" charset="-122"/>
              </a:rPr>
              <a:t>并且采用轻量级Web框架express快速输出RestFul服务接口。</a:t>
            </a: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4"/>
          <a:srcRect r="44390"/>
          <a:stretch>
            <a:fillRect/>
          </a:stretch>
        </p:blipFill>
        <p:spPr>
          <a:xfrm>
            <a:off x="8253730" y="558165"/>
            <a:ext cx="2933065" cy="9366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/>
      <p:bldP spid="3077" grpId="0"/>
      <p:bldP spid="7" grpId="0" bldLvl="0" animBg="1"/>
      <p:bldP spid="8" grpId="0" bldLvl="0" animBg="1"/>
      <p:bldP spid="9" grpId="0" bldLvl="0" animBg="1"/>
      <p:bldP spid="10" grpId="0" bldLvl="0" animBg="1"/>
      <p:bldP spid="308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5822950" y="3061335"/>
            <a:ext cx="570865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0078BF"/>
                </a:solidFill>
                <a:latin typeface="微软雅黑" panose="020B0503020204020204" pitchFamily="34" charset="-122"/>
              </a:rPr>
              <a:t>项目开发流程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0" y="2232025"/>
            <a:ext cx="5619750" cy="2582863"/>
            <a:chOff x="0" y="2232025"/>
            <a:chExt cx="5619750" cy="2582863"/>
          </a:xfrm>
        </p:grpSpPr>
        <p:sp>
          <p:nvSpPr>
            <p:cNvPr id="2" name="矩形 1"/>
            <p:cNvSpPr/>
            <p:nvPr/>
          </p:nvSpPr>
          <p:spPr>
            <a:xfrm>
              <a:off x="0" y="2540000"/>
              <a:ext cx="5619750" cy="1965325"/>
            </a:xfrm>
            <a:prstGeom prst="rect">
              <a:avLst/>
            </a:prstGeom>
            <a:solidFill>
              <a:srgbClr val="007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grpSp>
          <p:nvGrpSpPr>
            <p:cNvPr id="5" name="组合 5"/>
            <p:cNvGrpSpPr/>
            <p:nvPr/>
          </p:nvGrpSpPr>
          <p:grpSpPr bwMode="auto">
            <a:xfrm>
              <a:off x="1519238" y="2232025"/>
              <a:ext cx="2581275" cy="2582863"/>
              <a:chOff x="1131485" y="2234042"/>
              <a:chExt cx="1607262" cy="1607262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1131485" y="2234042"/>
                <a:ext cx="1607262" cy="1607262"/>
              </a:xfrm>
              <a:prstGeom prst="ellipse">
                <a:avLst/>
              </a:prstGeom>
              <a:solidFill>
                <a:srgbClr val="0078BF"/>
              </a:solidFill>
              <a:ln w="19050">
                <a:solidFill>
                  <a:srgbClr val="0078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defRPr/>
                </a:pPr>
                <a:endParaRPr lang="zh-CN" altLang="en-US" noProof="1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241206" y="2343696"/>
                <a:ext cx="1387820" cy="138795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78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defRPr/>
                </a:pPr>
                <a:endParaRPr lang="zh-CN" altLang="en-US" noProof="1"/>
              </a:p>
            </p:txBody>
          </p:sp>
        </p:grpSp>
      </p:grpSp>
      <p:pic>
        <p:nvPicPr>
          <p:cNvPr id="8" name="图片 7" descr="364265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4845" y="2897505"/>
            <a:ext cx="1750060" cy="1250315"/>
          </a:xfrm>
          <a:prstGeom prst="rect">
            <a:avLst/>
          </a:prstGeom>
        </p:spPr>
      </p:pic>
      <p:pic>
        <p:nvPicPr>
          <p:cNvPr id="9" name="图片 8" descr="资源 1"/>
          <p:cNvPicPr>
            <a:picLocks noChangeAspect="1"/>
          </p:cNvPicPr>
          <p:nvPr/>
        </p:nvPicPr>
        <p:blipFill>
          <a:blip r:embed="rId6"/>
          <a:srcRect r="43739"/>
          <a:stretch>
            <a:fillRect/>
          </a:stretch>
        </p:blipFill>
        <p:spPr>
          <a:xfrm>
            <a:off x="585470" y="443865"/>
            <a:ext cx="2967355" cy="9366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22"/>
          <p:cNvSpPr txBox="1">
            <a:spLocks noChangeArrowheads="1"/>
          </p:cNvSpPr>
          <p:nvPr/>
        </p:nvSpPr>
        <p:spPr bwMode="auto">
          <a:xfrm>
            <a:off x="868363" y="25400"/>
            <a:ext cx="4541837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kern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微软雅黑" panose="020B0503020204020204" pitchFamily="34" charset="-122"/>
                <a:sym typeface="+mn-ea"/>
              </a:rPr>
              <a:t>协作流程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0078BF"/>
              </a:solidFill>
              <a:effectLst/>
              <a:uLnTx/>
              <a:uFillTx/>
              <a:latin typeface="微软雅黑" panose="020B0503020204020204" pitchFamily="34" charset="-122"/>
            </a:endParaRP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78BF"/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0" y="810419"/>
            <a:ext cx="11176000" cy="0"/>
          </a:xfrm>
          <a:prstGeom prst="line">
            <a:avLst/>
          </a:prstGeom>
          <a:noFill/>
          <a:ln w="25400" cap="flat" cmpd="sng" algn="ctr">
            <a:gradFill>
              <a:gsLst>
                <a:gs pos="0">
                  <a:srgbClr val="0078B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37" name="矩形 36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0078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1" name="组合 18"/>
          <p:cNvGrpSpPr/>
          <p:nvPr/>
        </p:nvGrpSpPr>
        <p:grpSpPr bwMode="auto">
          <a:xfrm>
            <a:off x="228600" y="126365"/>
            <a:ext cx="640080" cy="638175"/>
            <a:chOff x="1131485" y="2234042"/>
            <a:chExt cx="1607262" cy="1607262"/>
          </a:xfrm>
        </p:grpSpPr>
        <p:sp>
          <p:nvSpPr>
            <p:cNvPr id="32" name="椭圆 31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0078BF"/>
            </a:solidFill>
            <a:ln w="19050" cap="flat" cmpd="sng" algn="ctr">
              <a:solidFill>
                <a:srgbClr val="0078B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ysClr val="window" lastClr="F5F5F5"/>
            </a:solidFill>
            <a:ln w="19050" cap="flat" cmpd="sng" algn="ctr">
              <a:solidFill>
                <a:srgbClr val="0078B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8" name="图片 7" descr="364265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9885" y="302895"/>
            <a:ext cx="398145" cy="284480"/>
          </a:xfrm>
          <a:prstGeom prst="rect">
            <a:avLst/>
          </a:prstGeom>
        </p:spPr>
      </p:pic>
      <p:sp>
        <p:nvSpPr>
          <p:cNvPr id="5" name="右箭头 21"/>
          <p:cNvSpPr/>
          <p:nvPr/>
        </p:nvSpPr>
        <p:spPr>
          <a:xfrm>
            <a:off x="1085850" y="2366963"/>
            <a:ext cx="10244138" cy="1162050"/>
          </a:xfrm>
          <a:prstGeom prst="rightArrow">
            <a:avLst>
              <a:gd name="adj1" fmla="val 50000"/>
              <a:gd name="adj2" fmla="val 87271"/>
            </a:avLst>
          </a:prstGeom>
          <a:solidFill>
            <a:srgbClr val="4E67C8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13"/>
          <p:cNvSpPr txBox="1">
            <a:spLocks noChangeArrowheads="1"/>
          </p:cNvSpPr>
          <p:nvPr/>
        </p:nvSpPr>
        <p:spPr bwMode="auto">
          <a:xfrm>
            <a:off x="1363345" y="4206240"/>
            <a:ext cx="156718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sym typeface="Arial" panose="020B0604020202020204" pitchFamily="34" charset="0"/>
              </a:rPr>
              <a:t> 组内分工 项目启动</a:t>
            </a:r>
          </a:p>
        </p:txBody>
      </p:sp>
      <p:sp>
        <p:nvSpPr>
          <p:cNvPr id="7" name="矩形 14"/>
          <p:cNvSpPr>
            <a:spLocks noChangeArrowheads="1"/>
          </p:cNvSpPr>
          <p:nvPr/>
        </p:nvSpPr>
        <p:spPr bwMode="auto">
          <a:xfrm>
            <a:off x="1683227" y="3662680"/>
            <a:ext cx="88265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B649F"/>
                </a:solidFill>
                <a:effectLst/>
                <a:uLnTx/>
                <a:uFillTx/>
                <a:latin typeface="微软雅黑" panose="020B0503020204020204" pitchFamily="34" charset="-122"/>
                <a:sym typeface="Arial" panose="020B0604020202020204" pitchFamily="34" charset="0"/>
              </a:rPr>
              <a:t>11.16</a:t>
            </a:r>
          </a:p>
        </p:txBody>
      </p:sp>
      <p:sp>
        <p:nvSpPr>
          <p:cNvPr id="9" name="文本框 15"/>
          <p:cNvSpPr txBox="1">
            <a:spLocks noChangeArrowheads="1"/>
          </p:cNvSpPr>
          <p:nvPr/>
        </p:nvSpPr>
        <p:spPr bwMode="auto">
          <a:xfrm>
            <a:off x="3126105" y="4172585"/>
            <a:ext cx="1302385" cy="96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algn="ctr" defTabSz="914400" eaLnBrk="1" fontAlgn="base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sym typeface="Arial" panose="020B0604020202020204" pitchFamily="34" charset="0"/>
              </a:rPr>
              <a:t>UI原型图设计</a:t>
            </a:r>
          </a:p>
        </p:txBody>
      </p:sp>
      <p:sp>
        <p:nvSpPr>
          <p:cNvPr id="38" name="矩形 16"/>
          <p:cNvSpPr>
            <a:spLocks noChangeArrowheads="1"/>
          </p:cNvSpPr>
          <p:nvPr/>
        </p:nvSpPr>
        <p:spPr bwMode="auto">
          <a:xfrm>
            <a:off x="2930367" y="3646805"/>
            <a:ext cx="1693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7DB1CD"/>
                </a:solidFill>
                <a:effectLst/>
                <a:uLnTx/>
                <a:uFillTx/>
                <a:latin typeface="微软雅黑" panose="020B0503020204020204" pitchFamily="34" charset="-122"/>
                <a:sym typeface="Arial" panose="020B0604020202020204" pitchFamily="34" charset="0"/>
              </a:rPr>
              <a:t>11.16-11.18</a:t>
            </a:r>
          </a:p>
        </p:txBody>
      </p:sp>
      <p:sp>
        <p:nvSpPr>
          <p:cNvPr id="39" name="文本框 17"/>
          <p:cNvSpPr txBox="1">
            <a:spLocks noChangeArrowheads="1"/>
          </p:cNvSpPr>
          <p:nvPr/>
        </p:nvSpPr>
        <p:spPr bwMode="auto">
          <a:xfrm>
            <a:off x="4624070" y="4183380"/>
            <a:ext cx="1708150" cy="96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sym typeface="Arial" panose="020B0604020202020204" pitchFamily="34" charset="0"/>
              </a:rPr>
              <a:t>组内交流</a:t>
            </a:r>
          </a:p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sym typeface="Arial" panose="020B0604020202020204" pitchFamily="34" charset="0"/>
              </a:rPr>
              <a:t>技术选型</a:t>
            </a:r>
          </a:p>
        </p:txBody>
      </p:sp>
      <p:sp>
        <p:nvSpPr>
          <p:cNvPr id="40" name="矩形 18"/>
          <p:cNvSpPr>
            <a:spLocks noChangeArrowheads="1"/>
          </p:cNvSpPr>
          <p:nvPr/>
        </p:nvSpPr>
        <p:spPr bwMode="auto">
          <a:xfrm>
            <a:off x="4798536" y="3656965"/>
            <a:ext cx="95821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E80B0"/>
                </a:solidFill>
                <a:effectLst/>
                <a:uLnTx/>
                <a:uFillTx/>
                <a:latin typeface="微软雅黑" panose="020B0503020204020204" pitchFamily="34" charset="-122"/>
                <a:sym typeface="Arial" panose="020B0604020202020204" pitchFamily="34" charset="0"/>
              </a:rPr>
              <a:t> 11.18</a:t>
            </a:r>
          </a:p>
        </p:txBody>
      </p:sp>
      <p:sp>
        <p:nvSpPr>
          <p:cNvPr id="41" name="文本框 19"/>
          <p:cNvSpPr txBox="1">
            <a:spLocks noChangeArrowheads="1"/>
          </p:cNvSpPr>
          <p:nvPr/>
        </p:nvSpPr>
        <p:spPr bwMode="auto">
          <a:xfrm>
            <a:off x="6309995" y="4173220"/>
            <a:ext cx="1327150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sym typeface="Arial" panose="020B0604020202020204" pitchFamily="34" charset="0"/>
              </a:rPr>
              <a:t>前后端分离开发、</a:t>
            </a:r>
          </a:p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sym typeface="Arial" panose="020B0604020202020204" pitchFamily="34" charset="0"/>
              </a:rPr>
              <a:t>API文档规范</a:t>
            </a:r>
          </a:p>
        </p:txBody>
      </p:sp>
      <p:sp>
        <p:nvSpPr>
          <p:cNvPr id="42" name="矩形 41"/>
          <p:cNvSpPr/>
          <p:nvPr/>
        </p:nvSpPr>
        <p:spPr>
          <a:xfrm>
            <a:off x="5920811" y="3685540"/>
            <a:ext cx="17908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noProof="1">
                <a:solidFill>
                  <a:srgbClr val="4E67C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11.19-11.25</a:t>
            </a:r>
            <a:endParaRPr lang="en-US" altLang="zh-CN" sz="2000" b="1" noProof="1">
              <a:solidFill>
                <a:srgbClr val="4E67C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noProof="1">
                <a:solidFill>
                  <a:srgbClr val="4E67C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11.28-12.2</a:t>
            </a:r>
            <a:endParaRPr lang="zh-CN" altLang="en-US" sz="2000" b="1" noProof="1">
              <a:solidFill>
                <a:srgbClr val="4E67C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1590675" y="2443480"/>
            <a:ext cx="1068070" cy="1026795"/>
            <a:chOff x="1728788" y="2116138"/>
            <a:chExt cx="1649412" cy="1649412"/>
          </a:xfrm>
        </p:grpSpPr>
        <p:sp>
          <p:nvSpPr>
            <p:cNvPr id="10" name="MH_Other_3"/>
            <p:cNvSpPr/>
            <p:nvPr>
              <p:custDataLst>
                <p:tags r:id="rId5"/>
              </p:custDataLst>
            </p:nvPr>
          </p:nvSpPr>
          <p:spPr>
            <a:xfrm>
              <a:off x="1728788" y="2116138"/>
              <a:ext cx="1649412" cy="1649412"/>
            </a:xfrm>
            <a:prstGeom prst="ellipse">
              <a:avLst/>
            </a:prstGeom>
            <a:solidFill>
              <a:srgbClr val="4B649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0" cap="none" spc="0" normalizeH="0" baseline="0" noProof="1">
                <a:ln>
                  <a:noFill/>
                </a:ln>
                <a:solidFill>
                  <a:srgbClr val="4E67C8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73002" y="2513438"/>
              <a:ext cx="960984" cy="854813"/>
            </a:xfrm>
            <a:prstGeom prst="rect">
              <a:avLst/>
            </a:prstGeom>
          </p:spPr>
        </p:pic>
      </p:grpSp>
      <p:grpSp>
        <p:nvGrpSpPr>
          <p:cNvPr id="60" name="组合 59"/>
          <p:cNvGrpSpPr/>
          <p:nvPr/>
        </p:nvGrpSpPr>
        <p:grpSpPr>
          <a:xfrm>
            <a:off x="3101975" y="2443480"/>
            <a:ext cx="1118235" cy="1009650"/>
            <a:chOff x="3963988" y="2116138"/>
            <a:chExt cx="1646237" cy="1649412"/>
          </a:xfrm>
        </p:grpSpPr>
        <p:sp>
          <p:nvSpPr>
            <p:cNvPr id="11" name="MH_Other_1"/>
            <p:cNvSpPr/>
            <p:nvPr>
              <p:custDataLst>
                <p:tags r:id="rId4"/>
              </p:custDataLst>
            </p:nvPr>
          </p:nvSpPr>
          <p:spPr>
            <a:xfrm>
              <a:off x="3963988" y="2116138"/>
              <a:ext cx="1646237" cy="1649412"/>
            </a:xfrm>
            <a:prstGeom prst="ellipse">
              <a:avLst/>
            </a:prstGeom>
            <a:solidFill>
              <a:srgbClr val="7DB1C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1">
                <a:ln>
                  <a:noFill/>
                </a:ln>
                <a:solidFill>
                  <a:srgbClr val="4E67C8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42878" y="2408860"/>
              <a:ext cx="888457" cy="1063969"/>
            </a:xfrm>
            <a:prstGeom prst="rect">
              <a:avLst/>
            </a:prstGeom>
          </p:spPr>
        </p:pic>
      </p:grpSp>
      <p:grpSp>
        <p:nvGrpSpPr>
          <p:cNvPr id="62" name="组合 61"/>
          <p:cNvGrpSpPr/>
          <p:nvPr/>
        </p:nvGrpSpPr>
        <p:grpSpPr>
          <a:xfrm>
            <a:off x="4706620" y="2482215"/>
            <a:ext cx="1141730" cy="1003935"/>
            <a:chOff x="6208713" y="2116138"/>
            <a:chExt cx="1646237" cy="1649412"/>
          </a:xfrm>
        </p:grpSpPr>
        <p:sp>
          <p:nvSpPr>
            <p:cNvPr id="12" name="MH_Other_6"/>
            <p:cNvSpPr/>
            <p:nvPr>
              <p:custDataLst>
                <p:tags r:id="rId3"/>
              </p:custDataLst>
            </p:nvPr>
          </p:nvSpPr>
          <p:spPr>
            <a:xfrm>
              <a:off x="6208713" y="2116138"/>
              <a:ext cx="1646237" cy="1649412"/>
            </a:xfrm>
            <a:prstGeom prst="ellipse">
              <a:avLst/>
            </a:prstGeom>
            <a:solidFill>
              <a:srgbClr val="5E80B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1">
                <a:ln>
                  <a:noFill/>
                </a:ln>
                <a:solidFill>
                  <a:srgbClr val="4E67C8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14800" y="2408860"/>
              <a:ext cx="834062" cy="1063969"/>
            </a:xfrm>
            <a:prstGeom prst="rect">
              <a:avLst/>
            </a:prstGeom>
          </p:spPr>
        </p:pic>
      </p:grpSp>
      <p:grpSp>
        <p:nvGrpSpPr>
          <p:cNvPr id="64" name="组合 63"/>
          <p:cNvGrpSpPr/>
          <p:nvPr/>
        </p:nvGrpSpPr>
        <p:grpSpPr>
          <a:xfrm>
            <a:off x="6309995" y="2453005"/>
            <a:ext cx="1094740" cy="1031240"/>
            <a:chOff x="8453438" y="2116138"/>
            <a:chExt cx="1647825" cy="1649412"/>
          </a:xfrm>
        </p:grpSpPr>
        <p:sp>
          <p:nvSpPr>
            <p:cNvPr id="13" name="MH_Other_8"/>
            <p:cNvSpPr/>
            <p:nvPr>
              <p:custDataLst>
                <p:tags r:id="rId2"/>
              </p:custDataLst>
            </p:nvPr>
          </p:nvSpPr>
          <p:spPr>
            <a:xfrm>
              <a:off x="8453438" y="2116138"/>
              <a:ext cx="1647825" cy="1649412"/>
            </a:xfrm>
            <a:prstGeom prst="ellipse">
              <a:avLst/>
            </a:prstGeom>
            <a:solidFill>
              <a:srgbClr val="4E67C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1">
                <a:ln>
                  <a:noFill/>
                </a:ln>
                <a:solidFill>
                  <a:srgbClr val="4E67C8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742463" y="2436141"/>
              <a:ext cx="1069775" cy="1009406"/>
            </a:xfrm>
            <a:prstGeom prst="rect">
              <a:avLst/>
            </a:prstGeom>
          </p:spPr>
        </p:pic>
      </p:grpSp>
      <p:pic>
        <p:nvPicPr>
          <p:cNvPr id="16" name="图片 15" descr="资源 1"/>
          <p:cNvPicPr>
            <a:picLocks noChangeAspect="1"/>
          </p:cNvPicPr>
          <p:nvPr/>
        </p:nvPicPr>
        <p:blipFill>
          <a:blip r:embed="rId14"/>
          <a:srcRect r="43523"/>
          <a:stretch>
            <a:fillRect/>
          </a:stretch>
        </p:blipFill>
        <p:spPr>
          <a:xfrm>
            <a:off x="9747885" y="168910"/>
            <a:ext cx="2141220" cy="67310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7866380" y="2464435"/>
            <a:ext cx="1005840" cy="1005840"/>
            <a:chOff x="9737" y="3893"/>
            <a:chExt cx="1584" cy="1584"/>
          </a:xfrm>
        </p:grpSpPr>
        <p:sp>
          <p:nvSpPr>
            <p:cNvPr id="22" name="ïśļïďê"/>
            <p:cNvSpPr/>
            <p:nvPr/>
          </p:nvSpPr>
          <p:spPr>
            <a:xfrm>
              <a:off x="9737" y="3893"/>
              <a:ext cx="1584" cy="1584"/>
            </a:xfrm>
            <a:prstGeom prst="ellipse">
              <a:avLst/>
            </a:prstGeom>
            <a:solidFill>
              <a:srgbClr val="2259A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978" y="4283"/>
              <a:ext cx="1102" cy="804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9293225" y="2489835"/>
            <a:ext cx="1005840" cy="1005840"/>
            <a:chOff x="11904" y="3858"/>
            <a:chExt cx="1584" cy="1584"/>
          </a:xfrm>
        </p:grpSpPr>
        <p:sp>
          <p:nvSpPr>
            <p:cNvPr id="25" name="ïśļïďê"/>
            <p:cNvSpPr/>
            <p:nvPr/>
          </p:nvSpPr>
          <p:spPr>
            <a:xfrm>
              <a:off x="11904" y="3858"/>
              <a:ext cx="1584" cy="1584"/>
            </a:xfrm>
            <a:prstGeom prst="ellipse">
              <a:avLst/>
            </a:prstGeom>
            <a:solidFill>
              <a:srgbClr val="1B4266"/>
            </a:solidFill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2160" y="4103"/>
              <a:ext cx="1085" cy="1070"/>
            </a:xfrm>
            <a:prstGeom prst="rect">
              <a:avLst/>
            </a:prstGeom>
          </p:spPr>
        </p:pic>
      </p:grpSp>
      <p:sp>
        <p:nvSpPr>
          <p:cNvPr id="49" name="文本框 19"/>
          <p:cNvSpPr txBox="1">
            <a:spLocks noChangeArrowheads="1"/>
          </p:cNvSpPr>
          <p:nvPr/>
        </p:nvSpPr>
        <p:spPr bwMode="auto">
          <a:xfrm>
            <a:off x="9055735" y="4162425"/>
            <a:ext cx="1749425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sym typeface="Arial" panose="020B0604020202020204" pitchFamily="34" charset="0"/>
              </a:rPr>
              <a:t>答辩</a:t>
            </a:r>
          </a:p>
        </p:txBody>
      </p:sp>
      <p:sp>
        <p:nvSpPr>
          <p:cNvPr id="50" name="矩形 49"/>
          <p:cNvSpPr/>
          <p:nvPr/>
        </p:nvSpPr>
        <p:spPr>
          <a:xfrm>
            <a:off x="9437847" y="3644900"/>
            <a:ext cx="72580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noProof="1">
                <a:solidFill>
                  <a:srgbClr val="4E67C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en-US" altLang="zh-CN" sz="2000" b="1" noProof="1">
                <a:solidFill>
                  <a:srgbClr val="4E67C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000" b="1" noProof="1">
                <a:solidFill>
                  <a:srgbClr val="4E67C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en-US" altLang="zh-CN" sz="2000" b="1" noProof="1">
                <a:solidFill>
                  <a:srgbClr val="4E67C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</a:p>
        </p:txBody>
      </p:sp>
      <p:sp>
        <p:nvSpPr>
          <p:cNvPr id="53" name="文本框 19"/>
          <p:cNvSpPr txBox="1">
            <a:spLocks noChangeArrowheads="1"/>
          </p:cNvSpPr>
          <p:nvPr/>
        </p:nvSpPr>
        <p:spPr bwMode="auto">
          <a:xfrm>
            <a:off x="7614920" y="4173220"/>
            <a:ext cx="1790876" cy="1422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sym typeface="Arial" panose="020B0604020202020204" pitchFamily="34" charset="0"/>
              </a:rPr>
              <a:t>前后端联调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sym typeface="Arial" panose="020B0604020202020204" pitchFamily="34" charset="0"/>
              </a:rPr>
              <a:t>部署上线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微软雅黑" panose="020B0503020204020204" pitchFamily="34" charset="-122"/>
                <a:sym typeface="Arial" panose="020B0604020202020204" pitchFamily="34" charset="0"/>
              </a:rPr>
              <a:t>修改设计文档</a:t>
            </a:r>
          </a:p>
        </p:txBody>
      </p:sp>
      <p:sp>
        <p:nvSpPr>
          <p:cNvPr id="54" name="矩形 53"/>
          <p:cNvSpPr/>
          <p:nvPr/>
        </p:nvSpPr>
        <p:spPr>
          <a:xfrm>
            <a:off x="8040311" y="3656965"/>
            <a:ext cx="734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noProof="1">
                <a:solidFill>
                  <a:srgbClr val="0078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en-US" altLang="zh-CN" sz="2000" b="1" noProof="1">
                <a:solidFill>
                  <a:srgbClr val="0078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000" b="1" noProof="1">
                <a:solidFill>
                  <a:srgbClr val="0078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en-US" altLang="zh-CN" sz="2000" b="1" noProof="1">
                <a:solidFill>
                  <a:srgbClr val="0078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zh-CN" altLang="en-US" sz="2000" b="1" noProof="1">
              <a:solidFill>
                <a:srgbClr val="0078B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 bldLvl="0" animBg="1"/>
      <p:bldP spid="5" grpId="0" bldLvl="0" animBg="1"/>
      <p:bldP spid="6" grpId="0"/>
      <p:bldP spid="7" grpId="0"/>
      <p:bldP spid="9" grpId="0"/>
      <p:bldP spid="38" grpId="0"/>
      <p:bldP spid="39" grpId="0"/>
      <p:bldP spid="40" grpId="0"/>
      <p:bldP spid="41" grpId="0"/>
      <p:bldP spid="42" grpId="0"/>
      <p:bldP spid="49" grpId="0"/>
      <p:bldP spid="50" grpId="0"/>
      <p:bldP spid="53" grpId="0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22"/>
          <p:cNvSpPr txBox="1">
            <a:spLocks noChangeArrowheads="1"/>
          </p:cNvSpPr>
          <p:nvPr/>
        </p:nvSpPr>
        <p:spPr bwMode="auto">
          <a:xfrm>
            <a:off x="868363" y="27305"/>
            <a:ext cx="4541837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微软雅黑" panose="020B0503020204020204" pitchFamily="34" charset="-122"/>
              </a:rPr>
              <a:t>开发环境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0" y="810419"/>
            <a:ext cx="11176000" cy="0"/>
          </a:xfrm>
          <a:prstGeom prst="line">
            <a:avLst/>
          </a:prstGeom>
          <a:noFill/>
          <a:ln w="25400" cap="flat" cmpd="sng" algn="ctr">
            <a:gradFill>
              <a:gsLst>
                <a:gs pos="0">
                  <a:srgbClr val="0078B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37" name="矩形 36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0078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1" name="组合 18"/>
          <p:cNvGrpSpPr/>
          <p:nvPr/>
        </p:nvGrpSpPr>
        <p:grpSpPr bwMode="auto">
          <a:xfrm>
            <a:off x="228600" y="126365"/>
            <a:ext cx="640080" cy="638175"/>
            <a:chOff x="1131485" y="2234042"/>
            <a:chExt cx="1607262" cy="1607262"/>
          </a:xfrm>
        </p:grpSpPr>
        <p:sp>
          <p:nvSpPr>
            <p:cNvPr id="32" name="椭圆 31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0078BF"/>
            </a:solidFill>
            <a:ln w="19050" cap="flat" cmpd="sng" algn="ctr">
              <a:solidFill>
                <a:srgbClr val="0078B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ysClr val="window" lastClr="F5F5F5"/>
            </a:solidFill>
            <a:ln w="19050" cap="flat" cmpd="sng" algn="ctr">
              <a:solidFill>
                <a:srgbClr val="0078B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MH_SubTitle_1"/>
          <p:cNvSpPr/>
          <p:nvPr>
            <p:custDataLst>
              <p:tags r:id="rId2"/>
            </p:custDataLst>
          </p:nvPr>
        </p:nvSpPr>
        <p:spPr bwMode="auto">
          <a:xfrm>
            <a:off x="1681163" y="1870075"/>
            <a:ext cx="2709862" cy="1730375"/>
          </a:xfrm>
          <a:prstGeom prst="rect">
            <a:avLst/>
          </a:prstGeom>
          <a:noFill/>
          <a:ln w="19050">
            <a:solidFill>
              <a:srgbClr val="00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20000"/>
              </a:lnSpc>
              <a:defRPr/>
            </a:pPr>
            <a:endParaRPr lang="ko-KR" altLang="en-US" noProof="1">
              <a:solidFill>
                <a:schemeClr val="accent1"/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MH_SubTitle_2"/>
          <p:cNvSpPr/>
          <p:nvPr>
            <p:custDataLst>
              <p:tags r:id="rId3"/>
            </p:custDataLst>
          </p:nvPr>
        </p:nvSpPr>
        <p:spPr bwMode="auto">
          <a:xfrm>
            <a:off x="4705350" y="1870075"/>
            <a:ext cx="2709863" cy="1730375"/>
          </a:xfrm>
          <a:prstGeom prst="rect">
            <a:avLst/>
          </a:prstGeom>
          <a:noFill/>
          <a:ln w="19050">
            <a:solidFill>
              <a:srgbClr val="00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20000"/>
              </a:lnSpc>
              <a:defRPr/>
            </a:pPr>
            <a:endParaRPr lang="ko-KR" altLang="en-US" noProof="1">
              <a:solidFill>
                <a:schemeClr val="accent1"/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MH_SubTitle_3"/>
          <p:cNvSpPr/>
          <p:nvPr>
            <p:custDataLst>
              <p:tags r:id="rId4"/>
            </p:custDataLst>
          </p:nvPr>
        </p:nvSpPr>
        <p:spPr bwMode="auto">
          <a:xfrm>
            <a:off x="7729538" y="1870075"/>
            <a:ext cx="2708275" cy="1730375"/>
          </a:xfrm>
          <a:prstGeom prst="rect">
            <a:avLst/>
          </a:prstGeom>
          <a:noFill/>
          <a:ln w="19050">
            <a:solidFill>
              <a:srgbClr val="00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20000"/>
              </a:lnSpc>
              <a:defRPr/>
            </a:pPr>
            <a:endParaRPr lang="ko-KR" altLang="en-US" noProof="1">
              <a:solidFill>
                <a:schemeClr val="accent1"/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MH_SubTitle_4"/>
          <p:cNvSpPr/>
          <p:nvPr>
            <p:custDataLst>
              <p:tags r:id="rId5"/>
            </p:custDataLst>
          </p:nvPr>
        </p:nvSpPr>
        <p:spPr bwMode="auto">
          <a:xfrm>
            <a:off x="1681163" y="4062413"/>
            <a:ext cx="2709862" cy="1730375"/>
          </a:xfrm>
          <a:prstGeom prst="rect">
            <a:avLst/>
          </a:prstGeom>
          <a:noFill/>
          <a:ln w="19050">
            <a:solidFill>
              <a:srgbClr val="00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20000"/>
              </a:lnSpc>
              <a:defRPr/>
            </a:pPr>
            <a:endParaRPr lang="ko-KR" altLang="en-US" noProof="1">
              <a:solidFill>
                <a:schemeClr val="accent1"/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MH_SubTitle_5"/>
          <p:cNvSpPr/>
          <p:nvPr>
            <p:custDataLst>
              <p:tags r:id="rId6"/>
            </p:custDataLst>
          </p:nvPr>
        </p:nvSpPr>
        <p:spPr bwMode="auto">
          <a:xfrm>
            <a:off x="4705350" y="4062413"/>
            <a:ext cx="2709863" cy="1730375"/>
          </a:xfrm>
          <a:prstGeom prst="rect">
            <a:avLst/>
          </a:prstGeom>
          <a:noFill/>
          <a:ln w="19050">
            <a:solidFill>
              <a:srgbClr val="00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20000"/>
              </a:lnSpc>
              <a:defRPr/>
            </a:pPr>
            <a:endParaRPr lang="ko-KR" altLang="en-US" noProof="1">
              <a:solidFill>
                <a:schemeClr val="accent1"/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MH_SubTitle_6"/>
          <p:cNvSpPr/>
          <p:nvPr>
            <p:custDataLst>
              <p:tags r:id="rId7"/>
            </p:custDataLst>
          </p:nvPr>
        </p:nvSpPr>
        <p:spPr bwMode="auto">
          <a:xfrm>
            <a:off x="7729538" y="4062413"/>
            <a:ext cx="2708275" cy="1730375"/>
          </a:xfrm>
          <a:prstGeom prst="rect">
            <a:avLst/>
          </a:prstGeom>
          <a:noFill/>
          <a:ln w="19050">
            <a:solidFill>
              <a:srgbClr val="00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20000"/>
              </a:lnSpc>
              <a:defRPr/>
            </a:pPr>
            <a:endParaRPr lang="ko-KR" altLang="en-US" noProof="1">
              <a:solidFill>
                <a:schemeClr val="accent1"/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MH_Other_1"/>
          <p:cNvSpPr/>
          <p:nvPr>
            <p:custDataLst>
              <p:tags r:id="rId8"/>
            </p:custDataLst>
          </p:nvPr>
        </p:nvSpPr>
        <p:spPr>
          <a:xfrm>
            <a:off x="3567113" y="1695450"/>
            <a:ext cx="598487" cy="539750"/>
          </a:xfrm>
          <a:custGeom>
            <a:avLst/>
            <a:gdLst>
              <a:gd name="connsiteX0" fmla="*/ 28344 w 509451"/>
              <a:gd name="connsiteY0" fmla="*/ 0 h 459661"/>
              <a:gd name="connsiteX1" fmla="*/ 481107 w 509451"/>
              <a:gd name="connsiteY1" fmla="*/ 0 h 459661"/>
              <a:gd name="connsiteX2" fmla="*/ 509451 w 509451"/>
              <a:gd name="connsiteY2" fmla="*/ 28344 h 459661"/>
              <a:gd name="connsiteX3" fmla="*/ 509451 w 509451"/>
              <a:gd name="connsiteY3" fmla="*/ 332765 h 459661"/>
              <a:gd name="connsiteX4" fmla="*/ 481107 w 509451"/>
              <a:gd name="connsiteY4" fmla="*/ 361109 h 459661"/>
              <a:gd name="connsiteX5" fmla="*/ 313285 w 509451"/>
              <a:gd name="connsiteY5" fmla="*/ 361109 h 459661"/>
              <a:gd name="connsiteX6" fmla="*/ 256124 w 509451"/>
              <a:gd name="connsiteY6" fmla="*/ 459661 h 459661"/>
              <a:gd name="connsiteX7" fmla="*/ 198964 w 509451"/>
              <a:gd name="connsiteY7" fmla="*/ 361109 h 459661"/>
              <a:gd name="connsiteX8" fmla="*/ 28344 w 509451"/>
              <a:gd name="connsiteY8" fmla="*/ 361109 h 459661"/>
              <a:gd name="connsiteX9" fmla="*/ 0 w 509451"/>
              <a:gd name="connsiteY9" fmla="*/ 332765 h 459661"/>
              <a:gd name="connsiteX10" fmla="*/ 0 w 509451"/>
              <a:gd name="connsiteY10" fmla="*/ 28344 h 459661"/>
              <a:gd name="connsiteX11" fmla="*/ 28344 w 509451"/>
              <a:gd name="connsiteY11" fmla="*/ 0 h 45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9451" h="459661">
                <a:moveTo>
                  <a:pt x="28344" y="0"/>
                </a:moveTo>
                <a:lnTo>
                  <a:pt x="481107" y="0"/>
                </a:lnTo>
                <a:cubicBezTo>
                  <a:pt x="496761" y="0"/>
                  <a:pt x="509451" y="12690"/>
                  <a:pt x="509451" y="28344"/>
                </a:cubicBezTo>
                <a:lnTo>
                  <a:pt x="509451" y="332765"/>
                </a:lnTo>
                <a:cubicBezTo>
                  <a:pt x="509451" y="348419"/>
                  <a:pt x="496761" y="361109"/>
                  <a:pt x="481107" y="361109"/>
                </a:cubicBezTo>
                <a:lnTo>
                  <a:pt x="313285" y="361109"/>
                </a:lnTo>
                <a:lnTo>
                  <a:pt x="256124" y="459661"/>
                </a:lnTo>
                <a:lnTo>
                  <a:pt x="198964" y="361109"/>
                </a:lnTo>
                <a:lnTo>
                  <a:pt x="28344" y="361109"/>
                </a:lnTo>
                <a:cubicBezTo>
                  <a:pt x="12690" y="361109"/>
                  <a:pt x="0" y="348419"/>
                  <a:pt x="0" y="332765"/>
                </a:cubicBezTo>
                <a:lnTo>
                  <a:pt x="0" y="28344"/>
                </a:lnTo>
                <a:cubicBezTo>
                  <a:pt x="0" y="12690"/>
                  <a:pt x="12690" y="0"/>
                  <a:pt x="28344" y="0"/>
                </a:cubicBezTo>
                <a:close/>
              </a:path>
            </a:pathLst>
          </a:cu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anchor="ctr">
            <a:normAutofit/>
          </a:bodyPr>
          <a:lstStyle/>
          <a:p>
            <a:pPr algn="ctr" eaLnBrk="1" fontAlgn="auto" hangingPunct="1">
              <a:defRPr/>
            </a:pPr>
            <a:r>
              <a:rPr lang="en-US" altLang="zh-CN" sz="2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zh-CN" altLang="en-US" sz="2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MH_Other_2"/>
          <p:cNvSpPr/>
          <p:nvPr>
            <p:custDataLst>
              <p:tags r:id="rId9"/>
            </p:custDataLst>
          </p:nvPr>
        </p:nvSpPr>
        <p:spPr>
          <a:xfrm>
            <a:off x="6592888" y="1695450"/>
            <a:ext cx="596900" cy="539750"/>
          </a:xfrm>
          <a:custGeom>
            <a:avLst/>
            <a:gdLst>
              <a:gd name="connsiteX0" fmla="*/ 28343 w 509451"/>
              <a:gd name="connsiteY0" fmla="*/ 0 h 459661"/>
              <a:gd name="connsiteX1" fmla="*/ 481107 w 509451"/>
              <a:gd name="connsiteY1" fmla="*/ 0 h 459661"/>
              <a:gd name="connsiteX2" fmla="*/ 509451 w 509451"/>
              <a:gd name="connsiteY2" fmla="*/ 28344 h 459661"/>
              <a:gd name="connsiteX3" fmla="*/ 509451 w 509451"/>
              <a:gd name="connsiteY3" fmla="*/ 332765 h 459661"/>
              <a:gd name="connsiteX4" fmla="*/ 481107 w 509451"/>
              <a:gd name="connsiteY4" fmla="*/ 361109 h 459661"/>
              <a:gd name="connsiteX5" fmla="*/ 313285 w 509451"/>
              <a:gd name="connsiteY5" fmla="*/ 361109 h 459661"/>
              <a:gd name="connsiteX6" fmla="*/ 256124 w 509451"/>
              <a:gd name="connsiteY6" fmla="*/ 459661 h 459661"/>
              <a:gd name="connsiteX7" fmla="*/ 198964 w 509451"/>
              <a:gd name="connsiteY7" fmla="*/ 361109 h 459661"/>
              <a:gd name="connsiteX8" fmla="*/ 28343 w 509451"/>
              <a:gd name="connsiteY8" fmla="*/ 361109 h 459661"/>
              <a:gd name="connsiteX9" fmla="*/ 0 w 509451"/>
              <a:gd name="connsiteY9" fmla="*/ 332765 h 459661"/>
              <a:gd name="connsiteX10" fmla="*/ 0 w 509451"/>
              <a:gd name="connsiteY10" fmla="*/ 28344 h 459661"/>
              <a:gd name="connsiteX11" fmla="*/ 28343 w 509451"/>
              <a:gd name="connsiteY11" fmla="*/ 0 h 45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9451" h="459661">
                <a:moveTo>
                  <a:pt x="28343" y="0"/>
                </a:moveTo>
                <a:lnTo>
                  <a:pt x="481107" y="0"/>
                </a:lnTo>
                <a:cubicBezTo>
                  <a:pt x="496761" y="0"/>
                  <a:pt x="509451" y="12690"/>
                  <a:pt x="509451" y="28344"/>
                </a:cubicBezTo>
                <a:lnTo>
                  <a:pt x="509451" y="332765"/>
                </a:lnTo>
                <a:cubicBezTo>
                  <a:pt x="509451" y="348419"/>
                  <a:pt x="496761" y="361109"/>
                  <a:pt x="481107" y="361109"/>
                </a:cubicBezTo>
                <a:lnTo>
                  <a:pt x="313285" y="361109"/>
                </a:lnTo>
                <a:lnTo>
                  <a:pt x="256124" y="459661"/>
                </a:lnTo>
                <a:lnTo>
                  <a:pt x="198964" y="361109"/>
                </a:lnTo>
                <a:lnTo>
                  <a:pt x="28343" y="361109"/>
                </a:lnTo>
                <a:cubicBezTo>
                  <a:pt x="12690" y="361109"/>
                  <a:pt x="0" y="348419"/>
                  <a:pt x="0" y="332765"/>
                </a:cubicBezTo>
                <a:lnTo>
                  <a:pt x="0" y="28344"/>
                </a:lnTo>
                <a:cubicBezTo>
                  <a:pt x="0" y="12690"/>
                  <a:pt x="12690" y="0"/>
                  <a:pt x="28343" y="0"/>
                </a:cubicBezTo>
                <a:close/>
              </a:path>
            </a:pathLst>
          </a:cu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anchor="ctr">
            <a:normAutofit/>
          </a:bodyPr>
          <a:lstStyle/>
          <a:p>
            <a:pPr algn="ctr" eaLnBrk="1" fontAlgn="auto" hangingPunct="1">
              <a:defRPr/>
            </a:pPr>
            <a:r>
              <a:rPr lang="en-US" altLang="zh-CN" sz="2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zh-CN" altLang="en-US" sz="2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MH_Other_3"/>
          <p:cNvSpPr/>
          <p:nvPr>
            <p:custDataLst>
              <p:tags r:id="rId10"/>
            </p:custDataLst>
          </p:nvPr>
        </p:nvSpPr>
        <p:spPr>
          <a:xfrm>
            <a:off x="9617075" y="1695450"/>
            <a:ext cx="598488" cy="539750"/>
          </a:xfrm>
          <a:custGeom>
            <a:avLst/>
            <a:gdLst>
              <a:gd name="connsiteX0" fmla="*/ 28344 w 509451"/>
              <a:gd name="connsiteY0" fmla="*/ 0 h 459661"/>
              <a:gd name="connsiteX1" fmla="*/ 481108 w 509451"/>
              <a:gd name="connsiteY1" fmla="*/ 0 h 459661"/>
              <a:gd name="connsiteX2" fmla="*/ 509451 w 509451"/>
              <a:gd name="connsiteY2" fmla="*/ 28344 h 459661"/>
              <a:gd name="connsiteX3" fmla="*/ 509451 w 509451"/>
              <a:gd name="connsiteY3" fmla="*/ 332765 h 459661"/>
              <a:gd name="connsiteX4" fmla="*/ 481108 w 509451"/>
              <a:gd name="connsiteY4" fmla="*/ 361109 h 459661"/>
              <a:gd name="connsiteX5" fmla="*/ 313285 w 509451"/>
              <a:gd name="connsiteY5" fmla="*/ 361109 h 459661"/>
              <a:gd name="connsiteX6" fmla="*/ 256124 w 509451"/>
              <a:gd name="connsiteY6" fmla="*/ 459661 h 459661"/>
              <a:gd name="connsiteX7" fmla="*/ 198965 w 509451"/>
              <a:gd name="connsiteY7" fmla="*/ 361109 h 459661"/>
              <a:gd name="connsiteX8" fmla="*/ 28344 w 509451"/>
              <a:gd name="connsiteY8" fmla="*/ 361109 h 459661"/>
              <a:gd name="connsiteX9" fmla="*/ 0 w 509451"/>
              <a:gd name="connsiteY9" fmla="*/ 332765 h 459661"/>
              <a:gd name="connsiteX10" fmla="*/ 0 w 509451"/>
              <a:gd name="connsiteY10" fmla="*/ 28344 h 459661"/>
              <a:gd name="connsiteX11" fmla="*/ 28344 w 509451"/>
              <a:gd name="connsiteY11" fmla="*/ 0 h 45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9451" h="459661">
                <a:moveTo>
                  <a:pt x="28344" y="0"/>
                </a:moveTo>
                <a:lnTo>
                  <a:pt x="481108" y="0"/>
                </a:lnTo>
                <a:cubicBezTo>
                  <a:pt x="496761" y="0"/>
                  <a:pt x="509451" y="12690"/>
                  <a:pt x="509451" y="28344"/>
                </a:cubicBezTo>
                <a:lnTo>
                  <a:pt x="509451" y="332765"/>
                </a:lnTo>
                <a:cubicBezTo>
                  <a:pt x="509451" y="348419"/>
                  <a:pt x="496761" y="361109"/>
                  <a:pt x="481108" y="361109"/>
                </a:cubicBezTo>
                <a:lnTo>
                  <a:pt x="313285" y="361109"/>
                </a:lnTo>
                <a:lnTo>
                  <a:pt x="256124" y="459661"/>
                </a:lnTo>
                <a:lnTo>
                  <a:pt x="198965" y="361109"/>
                </a:lnTo>
                <a:lnTo>
                  <a:pt x="28344" y="361109"/>
                </a:lnTo>
                <a:cubicBezTo>
                  <a:pt x="12690" y="361109"/>
                  <a:pt x="0" y="348419"/>
                  <a:pt x="0" y="332765"/>
                </a:cubicBezTo>
                <a:lnTo>
                  <a:pt x="0" y="28344"/>
                </a:lnTo>
                <a:cubicBezTo>
                  <a:pt x="0" y="12690"/>
                  <a:pt x="12690" y="0"/>
                  <a:pt x="28344" y="0"/>
                </a:cubicBezTo>
                <a:close/>
              </a:path>
            </a:pathLst>
          </a:cu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anchor="ctr">
            <a:normAutofit/>
          </a:bodyPr>
          <a:lstStyle/>
          <a:p>
            <a:pPr algn="ctr" eaLnBrk="1" fontAlgn="auto" hangingPunct="1">
              <a:defRPr/>
            </a:pPr>
            <a:r>
              <a:rPr lang="en-US" altLang="zh-CN" sz="2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zh-CN" altLang="en-US" sz="2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MH_Other_4"/>
          <p:cNvSpPr/>
          <p:nvPr>
            <p:custDataLst>
              <p:tags r:id="rId11"/>
            </p:custDataLst>
          </p:nvPr>
        </p:nvSpPr>
        <p:spPr>
          <a:xfrm>
            <a:off x="3567113" y="3889375"/>
            <a:ext cx="598487" cy="538163"/>
          </a:xfrm>
          <a:custGeom>
            <a:avLst/>
            <a:gdLst>
              <a:gd name="connsiteX0" fmla="*/ 28344 w 509451"/>
              <a:gd name="connsiteY0" fmla="*/ 0 h 459661"/>
              <a:gd name="connsiteX1" fmla="*/ 481107 w 509451"/>
              <a:gd name="connsiteY1" fmla="*/ 0 h 459661"/>
              <a:gd name="connsiteX2" fmla="*/ 509451 w 509451"/>
              <a:gd name="connsiteY2" fmla="*/ 28344 h 459661"/>
              <a:gd name="connsiteX3" fmla="*/ 509451 w 509451"/>
              <a:gd name="connsiteY3" fmla="*/ 332765 h 459661"/>
              <a:gd name="connsiteX4" fmla="*/ 481107 w 509451"/>
              <a:gd name="connsiteY4" fmla="*/ 361109 h 459661"/>
              <a:gd name="connsiteX5" fmla="*/ 313285 w 509451"/>
              <a:gd name="connsiteY5" fmla="*/ 361109 h 459661"/>
              <a:gd name="connsiteX6" fmla="*/ 256124 w 509451"/>
              <a:gd name="connsiteY6" fmla="*/ 459661 h 459661"/>
              <a:gd name="connsiteX7" fmla="*/ 198964 w 509451"/>
              <a:gd name="connsiteY7" fmla="*/ 361109 h 459661"/>
              <a:gd name="connsiteX8" fmla="*/ 28344 w 509451"/>
              <a:gd name="connsiteY8" fmla="*/ 361109 h 459661"/>
              <a:gd name="connsiteX9" fmla="*/ 0 w 509451"/>
              <a:gd name="connsiteY9" fmla="*/ 332765 h 459661"/>
              <a:gd name="connsiteX10" fmla="*/ 0 w 509451"/>
              <a:gd name="connsiteY10" fmla="*/ 28344 h 459661"/>
              <a:gd name="connsiteX11" fmla="*/ 28344 w 509451"/>
              <a:gd name="connsiteY11" fmla="*/ 0 h 45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9451" h="459661">
                <a:moveTo>
                  <a:pt x="28344" y="0"/>
                </a:moveTo>
                <a:lnTo>
                  <a:pt x="481107" y="0"/>
                </a:lnTo>
                <a:cubicBezTo>
                  <a:pt x="496761" y="0"/>
                  <a:pt x="509451" y="12690"/>
                  <a:pt x="509451" y="28344"/>
                </a:cubicBezTo>
                <a:lnTo>
                  <a:pt x="509451" y="332765"/>
                </a:lnTo>
                <a:cubicBezTo>
                  <a:pt x="509451" y="348419"/>
                  <a:pt x="496761" y="361109"/>
                  <a:pt x="481107" y="361109"/>
                </a:cubicBezTo>
                <a:lnTo>
                  <a:pt x="313285" y="361109"/>
                </a:lnTo>
                <a:lnTo>
                  <a:pt x="256124" y="459661"/>
                </a:lnTo>
                <a:lnTo>
                  <a:pt x="198964" y="361109"/>
                </a:lnTo>
                <a:lnTo>
                  <a:pt x="28344" y="361109"/>
                </a:lnTo>
                <a:cubicBezTo>
                  <a:pt x="12690" y="361109"/>
                  <a:pt x="0" y="348419"/>
                  <a:pt x="0" y="332765"/>
                </a:cubicBezTo>
                <a:lnTo>
                  <a:pt x="0" y="28344"/>
                </a:lnTo>
                <a:cubicBezTo>
                  <a:pt x="0" y="12690"/>
                  <a:pt x="12690" y="0"/>
                  <a:pt x="28344" y="0"/>
                </a:cubicBezTo>
                <a:close/>
              </a:path>
            </a:pathLst>
          </a:cu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anchor="ctr">
            <a:normAutofit/>
          </a:bodyPr>
          <a:lstStyle/>
          <a:p>
            <a:pPr algn="ctr" eaLnBrk="1" fontAlgn="auto" hangingPunct="1">
              <a:defRPr/>
            </a:pPr>
            <a:r>
              <a:rPr lang="en-US" altLang="zh-CN" sz="2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zh-CN" altLang="en-US" sz="2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MH_Other_5"/>
          <p:cNvSpPr/>
          <p:nvPr>
            <p:custDataLst>
              <p:tags r:id="rId12"/>
            </p:custDataLst>
          </p:nvPr>
        </p:nvSpPr>
        <p:spPr>
          <a:xfrm>
            <a:off x="6592888" y="3889375"/>
            <a:ext cx="596900" cy="538163"/>
          </a:xfrm>
          <a:custGeom>
            <a:avLst/>
            <a:gdLst>
              <a:gd name="connsiteX0" fmla="*/ 28343 w 509451"/>
              <a:gd name="connsiteY0" fmla="*/ 0 h 459661"/>
              <a:gd name="connsiteX1" fmla="*/ 481107 w 509451"/>
              <a:gd name="connsiteY1" fmla="*/ 0 h 459661"/>
              <a:gd name="connsiteX2" fmla="*/ 509451 w 509451"/>
              <a:gd name="connsiteY2" fmla="*/ 28344 h 459661"/>
              <a:gd name="connsiteX3" fmla="*/ 509451 w 509451"/>
              <a:gd name="connsiteY3" fmla="*/ 332765 h 459661"/>
              <a:gd name="connsiteX4" fmla="*/ 481107 w 509451"/>
              <a:gd name="connsiteY4" fmla="*/ 361109 h 459661"/>
              <a:gd name="connsiteX5" fmla="*/ 313285 w 509451"/>
              <a:gd name="connsiteY5" fmla="*/ 361109 h 459661"/>
              <a:gd name="connsiteX6" fmla="*/ 256124 w 509451"/>
              <a:gd name="connsiteY6" fmla="*/ 459661 h 459661"/>
              <a:gd name="connsiteX7" fmla="*/ 198964 w 509451"/>
              <a:gd name="connsiteY7" fmla="*/ 361109 h 459661"/>
              <a:gd name="connsiteX8" fmla="*/ 28343 w 509451"/>
              <a:gd name="connsiteY8" fmla="*/ 361109 h 459661"/>
              <a:gd name="connsiteX9" fmla="*/ 0 w 509451"/>
              <a:gd name="connsiteY9" fmla="*/ 332765 h 459661"/>
              <a:gd name="connsiteX10" fmla="*/ 0 w 509451"/>
              <a:gd name="connsiteY10" fmla="*/ 28344 h 459661"/>
              <a:gd name="connsiteX11" fmla="*/ 28343 w 509451"/>
              <a:gd name="connsiteY11" fmla="*/ 0 h 45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9451" h="459661">
                <a:moveTo>
                  <a:pt x="28343" y="0"/>
                </a:moveTo>
                <a:lnTo>
                  <a:pt x="481107" y="0"/>
                </a:lnTo>
                <a:cubicBezTo>
                  <a:pt x="496761" y="0"/>
                  <a:pt x="509451" y="12690"/>
                  <a:pt x="509451" y="28344"/>
                </a:cubicBezTo>
                <a:lnTo>
                  <a:pt x="509451" y="332765"/>
                </a:lnTo>
                <a:cubicBezTo>
                  <a:pt x="509451" y="348419"/>
                  <a:pt x="496761" y="361109"/>
                  <a:pt x="481107" y="361109"/>
                </a:cubicBezTo>
                <a:lnTo>
                  <a:pt x="313285" y="361109"/>
                </a:lnTo>
                <a:lnTo>
                  <a:pt x="256124" y="459661"/>
                </a:lnTo>
                <a:lnTo>
                  <a:pt x="198964" y="361109"/>
                </a:lnTo>
                <a:lnTo>
                  <a:pt x="28343" y="361109"/>
                </a:lnTo>
                <a:cubicBezTo>
                  <a:pt x="12690" y="361109"/>
                  <a:pt x="0" y="348419"/>
                  <a:pt x="0" y="332765"/>
                </a:cubicBezTo>
                <a:lnTo>
                  <a:pt x="0" y="28344"/>
                </a:lnTo>
                <a:cubicBezTo>
                  <a:pt x="0" y="12690"/>
                  <a:pt x="12690" y="0"/>
                  <a:pt x="28343" y="0"/>
                </a:cubicBezTo>
                <a:close/>
              </a:path>
            </a:pathLst>
          </a:cu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anchor="ctr">
            <a:normAutofit/>
          </a:bodyPr>
          <a:lstStyle/>
          <a:p>
            <a:pPr algn="ctr" eaLnBrk="1" fontAlgn="auto" hangingPunct="1">
              <a:defRPr/>
            </a:pPr>
            <a:r>
              <a:rPr lang="en-US" altLang="zh-CN" sz="2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05</a:t>
            </a:r>
            <a:endParaRPr lang="zh-CN" altLang="en-US" sz="2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MH_Other_6"/>
          <p:cNvSpPr/>
          <p:nvPr>
            <p:custDataLst>
              <p:tags r:id="rId13"/>
            </p:custDataLst>
          </p:nvPr>
        </p:nvSpPr>
        <p:spPr>
          <a:xfrm>
            <a:off x="9617075" y="3889375"/>
            <a:ext cx="598488" cy="538163"/>
          </a:xfrm>
          <a:custGeom>
            <a:avLst/>
            <a:gdLst>
              <a:gd name="connsiteX0" fmla="*/ 28343 w 509451"/>
              <a:gd name="connsiteY0" fmla="*/ 0 h 459661"/>
              <a:gd name="connsiteX1" fmla="*/ 481107 w 509451"/>
              <a:gd name="connsiteY1" fmla="*/ 0 h 459661"/>
              <a:gd name="connsiteX2" fmla="*/ 509451 w 509451"/>
              <a:gd name="connsiteY2" fmla="*/ 28344 h 459661"/>
              <a:gd name="connsiteX3" fmla="*/ 509451 w 509451"/>
              <a:gd name="connsiteY3" fmla="*/ 332765 h 459661"/>
              <a:gd name="connsiteX4" fmla="*/ 481107 w 509451"/>
              <a:gd name="connsiteY4" fmla="*/ 361109 h 459661"/>
              <a:gd name="connsiteX5" fmla="*/ 313285 w 509451"/>
              <a:gd name="connsiteY5" fmla="*/ 361109 h 459661"/>
              <a:gd name="connsiteX6" fmla="*/ 256124 w 509451"/>
              <a:gd name="connsiteY6" fmla="*/ 459661 h 459661"/>
              <a:gd name="connsiteX7" fmla="*/ 198964 w 509451"/>
              <a:gd name="connsiteY7" fmla="*/ 361109 h 459661"/>
              <a:gd name="connsiteX8" fmla="*/ 28343 w 509451"/>
              <a:gd name="connsiteY8" fmla="*/ 361109 h 459661"/>
              <a:gd name="connsiteX9" fmla="*/ 0 w 509451"/>
              <a:gd name="connsiteY9" fmla="*/ 332765 h 459661"/>
              <a:gd name="connsiteX10" fmla="*/ 0 w 509451"/>
              <a:gd name="connsiteY10" fmla="*/ 28344 h 459661"/>
              <a:gd name="connsiteX11" fmla="*/ 28343 w 509451"/>
              <a:gd name="connsiteY11" fmla="*/ 0 h 45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9451" h="459661">
                <a:moveTo>
                  <a:pt x="28343" y="0"/>
                </a:moveTo>
                <a:lnTo>
                  <a:pt x="481107" y="0"/>
                </a:lnTo>
                <a:cubicBezTo>
                  <a:pt x="496761" y="0"/>
                  <a:pt x="509451" y="12690"/>
                  <a:pt x="509451" y="28344"/>
                </a:cubicBezTo>
                <a:lnTo>
                  <a:pt x="509451" y="332765"/>
                </a:lnTo>
                <a:cubicBezTo>
                  <a:pt x="509451" y="348419"/>
                  <a:pt x="496761" y="361109"/>
                  <a:pt x="481107" y="361109"/>
                </a:cubicBezTo>
                <a:lnTo>
                  <a:pt x="313285" y="361109"/>
                </a:lnTo>
                <a:lnTo>
                  <a:pt x="256124" y="459661"/>
                </a:lnTo>
                <a:lnTo>
                  <a:pt x="198964" y="361109"/>
                </a:lnTo>
                <a:lnTo>
                  <a:pt x="28343" y="361109"/>
                </a:lnTo>
                <a:cubicBezTo>
                  <a:pt x="12690" y="361109"/>
                  <a:pt x="0" y="348419"/>
                  <a:pt x="0" y="332765"/>
                </a:cubicBezTo>
                <a:lnTo>
                  <a:pt x="0" y="28344"/>
                </a:lnTo>
                <a:cubicBezTo>
                  <a:pt x="0" y="12690"/>
                  <a:pt x="12690" y="0"/>
                  <a:pt x="28343" y="0"/>
                </a:cubicBezTo>
                <a:close/>
              </a:path>
            </a:pathLst>
          </a:cu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anchor="ctr">
            <a:normAutofit/>
          </a:bodyPr>
          <a:lstStyle/>
          <a:p>
            <a:pPr algn="ctr" eaLnBrk="1" fontAlgn="auto" hangingPunct="1">
              <a:defRPr/>
            </a:pPr>
            <a:r>
              <a:rPr lang="en-US" altLang="zh-CN" sz="2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06</a:t>
            </a:r>
            <a:endParaRPr lang="zh-CN" altLang="en-US" sz="20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本框 21"/>
          <p:cNvSpPr txBox="1">
            <a:spLocks noChangeArrowheads="1"/>
          </p:cNvSpPr>
          <p:nvPr/>
        </p:nvSpPr>
        <p:spPr bwMode="auto">
          <a:xfrm>
            <a:off x="1726565" y="2166620"/>
            <a:ext cx="2593340" cy="1419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开发工具：vs code 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安装 vue 开发插件：Vetur;IDEA并集成maven</a:t>
            </a:r>
          </a:p>
        </p:txBody>
      </p:sp>
      <p:sp>
        <p:nvSpPr>
          <p:cNvPr id="24" name="文本框 22"/>
          <p:cNvSpPr txBox="1">
            <a:spLocks noChangeArrowheads="1"/>
          </p:cNvSpPr>
          <p:nvPr/>
        </p:nvSpPr>
        <p:spPr bwMode="auto">
          <a:xfrm>
            <a:off x="4949190" y="2523490"/>
            <a:ext cx="2364105" cy="42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开发环境：windows </a:t>
            </a:r>
          </a:p>
        </p:txBody>
      </p:sp>
      <p:sp>
        <p:nvSpPr>
          <p:cNvPr id="25" name="文本框 23"/>
          <p:cNvSpPr txBox="1">
            <a:spLocks noChangeArrowheads="1"/>
          </p:cNvSpPr>
          <p:nvPr/>
        </p:nvSpPr>
        <p:spPr bwMode="auto">
          <a:xfrm>
            <a:off x="7954963" y="2287588"/>
            <a:ext cx="2284412" cy="108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项目运行环境：node v10+ / jdk8.0 / tomcat / MySQL</a:t>
            </a:r>
          </a:p>
        </p:txBody>
      </p:sp>
      <p:sp>
        <p:nvSpPr>
          <p:cNvPr id="26" name="文本框 24"/>
          <p:cNvSpPr txBox="1">
            <a:spLocks noChangeArrowheads="1"/>
          </p:cNvSpPr>
          <p:nvPr/>
        </p:nvSpPr>
        <p:spPr bwMode="auto">
          <a:xfrm>
            <a:off x="1951038" y="4550093"/>
            <a:ext cx="22844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Vue脚手架： 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vue-cli 4.5.7</a:t>
            </a:r>
          </a:p>
        </p:txBody>
      </p:sp>
      <p:sp>
        <p:nvSpPr>
          <p:cNvPr id="27" name="文本框 25"/>
          <p:cNvSpPr txBox="1">
            <a:spLocks noChangeArrowheads="1"/>
          </p:cNvSpPr>
          <p:nvPr/>
        </p:nvSpPr>
        <p:spPr bwMode="auto">
          <a:xfrm>
            <a:off x="4947603" y="4550093"/>
            <a:ext cx="228282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代码版本工具：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Git /GitHub</a:t>
            </a:r>
          </a:p>
        </p:txBody>
      </p:sp>
      <p:sp>
        <p:nvSpPr>
          <p:cNvPr id="28" name="文本框 26"/>
          <p:cNvSpPr txBox="1">
            <a:spLocks noChangeArrowheads="1"/>
          </p:cNvSpPr>
          <p:nvPr/>
        </p:nvSpPr>
        <p:spPr bwMode="auto">
          <a:xfrm>
            <a:off x="8046403" y="4716463"/>
            <a:ext cx="2284412" cy="42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团队协作工具:蓝湖</a:t>
            </a:r>
          </a:p>
        </p:txBody>
      </p:sp>
      <p:pic>
        <p:nvPicPr>
          <p:cNvPr id="30" name="图片 29" descr="资源 1"/>
          <p:cNvPicPr>
            <a:picLocks noChangeAspect="1"/>
          </p:cNvPicPr>
          <p:nvPr/>
        </p:nvPicPr>
        <p:blipFill>
          <a:blip r:embed="rId16"/>
          <a:srcRect r="43523"/>
          <a:stretch>
            <a:fillRect/>
          </a:stretch>
        </p:blipFill>
        <p:spPr>
          <a:xfrm>
            <a:off x="9747885" y="168910"/>
            <a:ext cx="2141220" cy="673100"/>
          </a:xfrm>
          <a:prstGeom prst="rect">
            <a:avLst/>
          </a:prstGeom>
        </p:spPr>
      </p:pic>
      <p:pic>
        <p:nvPicPr>
          <p:cNvPr id="8" name="图片 7" descr="3642650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9885" y="302895"/>
            <a:ext cx="398145" cy="2844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500"/>
                            </p:stCondLst>
                            <p:childTnLst>
                              <p:par>
                                <p:cTn id="7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5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5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2000"/>
                            </p:stCondLst>
                            <p:childTnLst>
                              <p:par>
                                <p:cTn id="8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30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400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500"/>
                            </p:stCondLst>
                            <p:childTnLst>
                              <p:par>
                                <p:cTn id="10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 bldLvl="0" animBg="1"/>
      <p:bldP spid="2" grpId="0" bldLvl="0" animBg="1"/>
      <p:bldP spid="3" grpId="0" bldLvl="0" animBg="1"/>
      <p:bldP spid="4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5798820" y="2967990"/>
            <a:ext cx="570865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0078BF"/>
                </a:solidFill>
                <a:latin typeface="微软雅黑" panose="020B0503020204020204" pitchFamily="34" charset="-122"/>
              </a:rPr>
              <a:t>项目整体设计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0" y="2232025"/>
            <a:ext cx="5619750" cy="2582863"/>
            <a:chOff x="0" y="2232025"/>
            <a:chExt cx="5619750" cy="2582863"/>
          </a:xfrm>
        </p:grpSpPr>
        <p:sp>
          <p:nvSpPr>
            <p:cNvPr id="2" name="矩形 1"/>
            <p:cNvSpPr/>
            <p:nvPr/>
          </p:nvSpPr>
          <p:spPr>
            <a:xfrm>
              <a:off x="0" y="2540000"/>
              <a:ext cx="5619750" cy="1965325"/>
            </a:xfrm>
            <a:prstGeom prst="rect">
              <a:avLst/>
            </a:prstGeom>
            <a:solidFill>
              <a:srgbClr val="007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grpSp>
          <p:nvGrpSpPr>
            <p:cNvPr id="5" name="组合 5"/>
            <p:cNvGrpSpPr/>
            <p:nvPr/>
          </p:nvGrpSpPr>
          <p:grpSpPr bwMode="auto">
            <a:xfrm>
              <a:off x="1519238" y="2232025"/>
              <a:ext cx="2581275" cy="2582863"/>
              <a:chOff x="1131485" y="2234042"/>
              <a:chExt cx="1607262" cy="1607262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1131485" y="2234042"/>
                <a:ext cx="1607262" cy="1607262"/>
              </a:xfrm>
              <a:prstGeom prst="ellipse">
                <a:avLst/>
              </a:prstGeom>
              <a:solidFill>
                <a:srgbClr val="0078BF"/>
              </a:solidFill>
              <a:ln w="19050">
                <a:solidFill>
                  <a:srgbClr val="0078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defRPr/>
                </a:pPr>
                <a:endParaRPr lang="zh-CN" altLang="en-US" noProof="1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241206" y="2343696"/>
                <a:ext cx="1387820" cy="138795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78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defRPr/>
                </a:pPr>
                <a:endParaRPr lang="zh-CN" altLang="en-US" noProof="1"/>
              </a:p>
            </p:txBody>
          </p:sp>
        </p:grpSp>
      </p:grpSp>
      <p:pic>
        <p:nvPicPr>
          <p:cNvPr id="16" name="图片 15" descr="364363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030" y="2717800"/>
            <a:ext cx="567690" cy="1609090"/>
          </a:xfrm>
          <a:prstGeom prst="rect">
            <a:avLst/>
          </a:prstGeom>
        </p:spPr>
      </p:pic>
      <p:pic>
        <p:nvPicPr>
          <p:cNvPr id="9" name="图片 8" descr="资源 1"/>
          <p:cNvPicPr>
            <a:picLocks noChangeAspect="1"/>
          </p:cNvPicPr>
          <p:nvPr/>
        </p:nvPicPr>
        <p:blipFill>
          <a:blip r:embed="rId6"/>
          <a:srcRect r="43739"/>
          <a:stretch>
            <a:fillRect/>
          </a:stretch>
        </p:blipFill>
        <p:spPr>
          <a:xfrm>
            <a:off x="585470" y="443865"/>
            <a:ext cx="2967355" cy="9366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22"/>
          <p:cNvSpPr txBox="1">
            <a:spLocks noChangeArrowheads="1"/>
          </p:cNvSpPr>
          <p:nvPr/>
        </p:nvSpPr>
        <p:spPr bwMode="auto">
          <a:xfrm>
            <a:off x="868363" y="25400"/>
            <a:ext cx="4541837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0078BF"/>
                </a:solidFill>
                <a:latin typeface="微软雅黑" panose="020B0503020204020204" pitchFamily="34" charset="-122"/>
                <a:sym typeface="+mn-ea"/>
              </a:rPr>
              <a:t>项目整体设计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78BF"/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0" y="810419"/>
            <a:ext cx="11176000" cy="0"/>
          </a:xfrm>
          <a:prstGeom prst="line">
            <a:avLst/>
          </a:prstGeom>
          <a:noFill/>
          <a:ln w="25400" cap="flat" cmpd="sng" algn="ctr">
            <a:gradFill>
              <a:gsLst>
                <a:gs pos="0">
                  <a:srgbClr val="0078B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37" name="矩形 36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0078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1" name="组合 18"/>
          <p:cNvGrpSpPr/>
          <p:nvPr/>
        </p:nvGrpSpPr>
        <p:grpSpPr bwMode="auto">
          <a:xfrm>
            <a:off x="228600" y="126365"/>
            <a:ext cx="640080" cy="638175"/>
            <a:chOff x="1131485" y="2234042"/>
            <a:chExt cx="1607262" cy="1607262"/>
          </a:xfrm>
        </p:grpSpPr>
        <p:sp>
          <p:nvSpPr>
            <p:cNvPr id="32" name="椭圆 31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0078BF"/>
            </a:solidFill>
            <a:ln w="19050" cap="flat" cmpd="sng" algn="ctr">
              <a:solidFill>
                <a:srgbClr val="0078B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ysClr val="window" lastClr="F5F5F5"/>
            </a:solidFill>
            <a:ln w="19050" cap="flat" cmpd="sng" algn="ctr">
              <a:solidFill>
                <a:srgbClr val="0078B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9" name="图片 28" descr="36436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" y="228600"/>
            <a:ext cx="152400" cy="433705"/>
          </a:xfrm>
          <a:prstGeom prst="rect">
            <a:avLst/>
          </a:prstGeom>
        </p:spPr>
      </p:pic>
      <p:pic>
        <p:nvPicPr>
          <p:cNvPr id="40" name="图片 39" descr="资源 1"/>
          <p:cNvPicPr>
            <a:picLocks noChangeAspect="1"/>
          </p:cNvPicPr>
          <p:nvPr/>
        </p:nvPicPr>
        <p:blipFill>
          <a:blip r:embed="rId5"/>
          <a:srcRect r="43523"/>
          <a:stretch>
            <a:fillRect/>
          </a:stretch>
        </p:blipFill>
        <p:spPr>
          <a:xfrm>
            <a:off x="9747885" y="168910"/>
            <a:ext cx="2141220" cy="673100"/>
          </a:xfrm>
          <a:prstGeom prst="rect">
            <a:avLst/>
          </a:prstGeom>
        </p:spPr>
      </p:pic>
      <p:pic>
        <p:nvPicPr>
          <p:cNvPr id="3" name="图片 2" descr="图形用户界面, 应用程序&#10;&#10;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800" y="721360"/>
            <a:ext cx="12874625" cy="60845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5715635" y="2967990"/>
            <a:ext cx="570865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0078BF"/>
                </a:solidFill>
                <a:latin typeface="微软雅黑" panose="020B0503020204020204" pitchFamily="34" charset="-122"/>
              </a:rPr>
              <a:t>项目技术栈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0" y="2232025"/>
            <a:ext cx="5619750" cy="2582863"/>
            <a:chOff x="0" y="2232025"/>
            <a:chExt cx="5619750" cy="2582863"/>
          </a:xfrm>
        </p:grpSpPr>
        <p:sp>
          <p:nvSpPr>
            <p:cNvPr id="2" name="矩形 1"/>
            <p:cNvSpPr/>
            <p:nvPr/>
          </p:nvSpPr>
          <p:spPr>
            <a:xfrm>
              <a:off x="0" y="2540000"/>
              <a:ext cx="5619750" cy="1965325"/>
            </a:xfrm>
            <a:prstGeom prst="rect">
              <a:avLst/>
            </a:prstGeom>
            <a:solidFill>
              <a:srgbClr val="007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grpSp>
          <p:nvGrpSpPr>
            <p:cNvPr id="5" name="组合 5"/>
            <p:cNvGrpSpPr/>
            <p:nvPr/>
          </p:nvGrpSpPr>
          <p:grpSpPr bwMode="auto">
            <a:xfrm>
              <a:off x="1519238" y="2232025"/>
              <a:ext cx="2581275" cy="2582863"/>
              <a:chOff x="1131485" y="2234042"/>
              <a:chExt cx="1607262" cy="1607262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1131485" y="2234042"/>
                <a:ext cx="1607262" cy="1607262"/>
              </a:xfrm>
              <a:prstGeom prst="ellipse">
                <a:avLst/>
              </a:prstGeom>
              <a:solidFill>
                <a:srgbClr val="0078BF"/>
              </a:solidFill>
              <a:ln w="19050">
                <a:solidFill>
                  <a:srgbClr val="0078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defRPr/>
                </a:pPr>
                <a:endParaRPr lang="zh-CN" altLang="en-US" noProof="1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241206" y="2343696"/>
                <a:ext cx="1387820" cy="138795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78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defRPr/>
                </a:pPr>
                <a:endParaRPr lang="zh-CN" altLang="en-US" noProof="1"/>
              </a:p>
            </p:txBody>
          </p:sp>
        </p:grpSp>
      </p:grpSp>
      <p:pic>
        <p:nvPicPr>
          <p:cNvPr id="22" name="图片 21" descr="36424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235" y="2752725"/>
            <a:ext cx="1352550" cy="1352550"/>
          </a:xfrm>
          <a:prstGeom prst="rect">
            <a:avLst/>
          </a:prstGeom>
        </p:spPr>
      </p:pic>
      <p:pic>
        <p:nvPicPr>
          <p:cNvPr id="9" name="图片 8" descr="资源 1"/>
          <p:cNvPicPr>
            <a:picLocks noChangeAspect="1"/>
          </p:cNvPicPr>
          <p:nvPr/>
        </p:nvPicPr>
        <p:blipFill>
          <a:blip r:embed="rId5"/>
          <a:srcRect r="43739"/>
          <a:stretch>
            <a:fillRect/>
          </a:stretch>
        </p:blipFill>
        <p:spPr>
          <a:xfrm>
            <a:off x="585470" y="443865"/>
            <a:ext cx="2967355" cy="9366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毕业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5.2|0.9|0.8|1|0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8104613"/>
  <p:tag name="MH_LIBRARY" val="GRAPHIC"/>
  <p:tag name="MH_TYPE" val="SubTitle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8104613"/>
  <p:tag name="MH_LIBRARY" val="GRAPHIC"/>
  <p:tag name="MH_TYPE" val="SubTitle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8104613"/>
  <p:tag name="MH_LIBRARY" val="GRAPHIC"/>
  <p:tag name="MH_TYPE" val="SubTitle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8104613"/>
  <p:tag name="MH_LIBRARY" val="GRAPHIC"/>
  <p:tag name="MH_TYPE" val="SubTitle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8104613"/>
  <p:tag name="MH_LIBRARY" val="GRAPHIC"/>
  <p:tag name="MH_TYPE" val="SubTitle"/>
  <p:tag name="MH_ORDER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8104613"/>
  <p:tag name="MH_LIBRARY" val="GRAPHIC"/>
  <p:tag name="MH_TYPE" val="SubTitle"/>
  <p:tag name="MH_ORDER" val="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8104613"/>
  <p:tag name="MH_LIBRARY" val="GRAPHIC"/>
  <p:tag name="MH_TYPE" val="Other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8104613"/>
  <p:tag name="MH_LIBRARY" val="GRAPHIC"/>
  <p:tag name="MH_TYPE" val="Other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8104613"/>
  <p:tag name="MH_LIBRARY" val="GRAPHIC"/>
  <p:tag name="MH_TYPE" val="Other"/>
  <p:tag name="MH_ORDER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2|1.2|0.9|0.8|0.8|1.4"/>
  <p:tag name="KSO_WM_SLIDE_MODEL_TYPE" val="cove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8104613"/>
  <p:tag name="MH_LIBRARY" val="GRAPHIC"/>
  <p:tag name="MH_TYPE" val="Other"/>
  <p:tag name="MH_ORDER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8104613"/>
  <p:tag name="MH_LIBRARY" val="GRAPHIC"/>
  <p:tag name="MH_TYPE" val="Other"/>
  <p:tag name="MH_ORDER" val="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8104613"/>
  <p:tag name="MH_LIBRARY" val="GRAPHIC"/>
  <p:tag name="MH_TYPE" val="Other"/>
  <p:tag name="MH_ORDER" val="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5.2|0.9|0.8|1|0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5.2|0.9|0.8|1|0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5.2|0.9|0.8|1|0.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5.2|0.9|0.8|1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|1.1|1.4|1.2|1.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5.2|0.9|0.8|1|0.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2|1.2|0.9|0.8|0.8|1.4"/>
  <p:tag name="KSO_WM_SLIDE_MODEL_TYPE" val="cov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5.2|0.9|0.8|1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115313"/>
  <p:tag name="MH_LIBRARY" val="GRAPHIC"/>
  <p:tag name="MH_TYPE" val="Other"/>
  <p:tag name="MH_ORDER" val="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115313"/>
  <p:tag name="MH_LIBRARY" val="GRAPHIC"/>
  <p:tag name="MH_TYPE" val="Other"/>
  <p:tag name="MH_ORDER" val="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115313"/>
  <p:tag name="MH_LIBRARY" val="GRAPHIC"/>
  <p:tag name="MH_TYPE" val="Other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115313"/>
  <p:tag name="MH_LIBRARY" val="GRAPHIC"/>
  <p:tag name="MH_TYPE" val="Other"/>
  <p:tag name="MH_ORDER" val="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5F5F5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5F5F5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5F5F5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592</Words>
  <Application>Microsoft Office PowerPoint</Application>
  <PresentationFormat>宽屏</PresentationFormat>
  <Paragraphs>95</Paragraphs>
  <Slides>15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微软雅黑</vt:lpstr>
      <vt:lpstr>印品黑体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</dc:title>
  <dc:creator>lenovo</dc:creator>
  <cp:lastModifiedBy>4259</cp:lastModifiedBy>
  <cp:revision>120</cp:revision>
  <dcterms:created xsi:type="dcterms:W3CDTF">2019-05-01T14:36:00Z</dcterms:created>
  <dcterms:modified xsi:type="dcterms:W3CDTF">2021-12-02T03:20:01Z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20E443EBC6B34D7DBA34246BA4BFE656</vt:lpwstr>
  </property>
</Properties>
</file>